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0"/>
  </p:notesMasterIdLst>
  <p:handoutMasterIdLst>
    <p:handoutMasterId r:id="rId31"/>
  </p:handoutMasterIdLst>
  <p:sldIdLst>
    <p:sldId id="256" r:id="rId2"/>
    <p:sldId id="260" r:id="rId3"/>
    <p:sldId id="286" r:id="rId4"/>
    <p:sldId id="259" r:id="rId5"/>
    <p:sldId id="267" r:id="rId6"/>
    <p:sldId id="270" r:id="rId7"/>
    <p:sldId id="261" r:id="rId8"/>
    <p:sldId id="262" r:id="rId9"/>
    <p:sldId id="263" r:id="rId10"/>
    <p:sldId id="264" r:id="rId11"/>
    <p:sldId id="265" r:id="rId12"/>
    <p:sldId id="277" r:id="rId13"/>
    <p:sldId id="273" r:id="rId14"/>
    <p:sldId id="276" r:id="rId15"/>
    <p:sldId id="268" r:id="rId16"/>
    <p:sldId id="266" r:id="rId17"/>
    <p:sldId id="284" r:id="rId18"/>
    <p:sldId id="285" r:id="rId19"/>
    <p:sldId id="269" r:id="rId20"/>
    <p:sldId id="271" r:id="rId21"/>
    <p:sldId id="274" r:id="rId22"/>
    <p:sldId id="272" r:id="rId23"/>
    <p:sldId id="275" r:id="rId24"/>
    <p:sldId id="278" r:id="rId25"/>
    <p:sldId id="279" r:id="rId26"/>
    <p:sldId id="280" r:id="rId27"/>
    <p:sldId id="281" r:id="rId28"/>
    <p:sldId id="282" r:id="rId29"/>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92" autoAdjust="0"/>
    <p:restoredTop sz="91017" autoAdjust="0"/>
  </p:normalViewPr>
  <p:slideViewPr>
    <p:cSldViewPr snapToGrid="0">
      <p:cViewPr varScale="1">
        <p:scale>
          <a:sx n="108" d="100"/>
          <a:sy n="108" d="100"/>
        </p:scale>
        <p:origin x="132" y="342"/>
      </p:cViewPr>
      <p:guideLst>
        <p:guide pos="3840"/>
        <p:guide pos="39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1185F-4C2F-4BE1-B42E-C5E855BFE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803D7321-6C66-4569-9AA0-D4FAB5F64628}">
      <dgm:prSet phldrT="[Text]"/>
      <dgm:spPr/>
      <dgm:t>
        <a:bodyPr/>
        <a:lstStyle/>
        <a:p>
          <a:r>
            <a:rPr lang="en-US" dirty="0"/>
            <a:t>15 State </a:t>
          </a:r>
        </a:p>
      </dgm:t>
    </dgm:pt>
    <dgm:pt modelId="{F526245F-A8C6-4F19-8483-644C81747BAA}" type="parTrans" cxnId="{6E8C6D9B-4B0F-43C0-B9A7-4C9C1955BD8E}">
      <dgm:prSet/>
      <dgm:spPr/>
      <dgm:t>
        <a:bodyPr/>
        <a:lstStyle/>
        <a:p>
          <a:endParaRPr lang="en-US"/>
        </a:p>
      </dgm:t>
    </dgm:pt>
    <dgm:pt modelId="{088DD75E-3934-4486-AB1C-E9B14126A2F8}" type="sibTrans" cxnId="{6E8C6D9B-4B0F-43C0-B9A7-4C9C1955BD8E}">
      <dgm:prSet/>
      <dgm:spPr/>
      <dgm:t>
        <a:bodyPr/>
        <a:lstStyle/>
        <a:p>
          <a:endParaRPr lang="en-US"/>
        </a:p>
      </dgm:t>
    </dgm:pt>
    <dgm:pt modelId="{61E83B36-C06D-4B25-BCDE-D7B9E60B5721}">
      <dgm:prSet phldrT="[Text]"/>
      <dgm:spPr/>
      <dgm:t>
        <a:bodyPr/>
        <a:lstStyle/>
        <a:p>
          <a:r>
            <a:rPr lang="en-US" dirty="0">
              <a:solidFill>
                <a:schemeClr val="tx1">
                  <a:lumMod val="65000"/>
                  <a:lumOff val="35000"/>
                </a:schemeClr>
              </a:solidFill>
            </a:rPr>
            <a:t>20 Court</a:t>
          </a:r>
        </a:p>
      </dgm:t>
    </dgm:pt>
    <dgm:pt modelId="{8D79ABDC-7A5E-46CF-A283-12E99A2D353A}" type="sibTrans" cxnId="{59390066-77ED-4A10-8905-9858E689442F}">
      <dgm:prSet/>
      <dgm:spPr/>
      <dgm:t>
        <a:bodyPr/>
        <a:lstStyle/>
        <a:p>
          <a:endParaRPr lang="en-US"/>
        </a:p>
      </dgm:t>
    </dgm:pt>
    <dgm:pt modelId="{BDD0D1C4-905F-41DF-A4F8-BE88DE00B916}" type="parTrans" cxnId="{59390066-77ED-4A10-8905-9858E689442F}">
      <dgm:prSet/>
      <dgm:spPr/>
      <dgm:t>
        <a:bodyPr/>
        <a:lstStyle/>
        <a:p>
          <a:endParaRPr lang="en-US"/>
        </a:p>
      </dgm:t>
    </dgm:pt>
    <dgm:pt modelId="{6B684570-D349-422B-962C-FAE3484DEBA9}">
      <dgm:prSet phldrT="[Text]"/>
      <dgm:spPr/>
      <dgm:t>
        <a:bodyPr/>
        <a:lstStyle/>
        <a:p>
          <a:r>
            <a:rPr lang="en-US" dirty="0"/>
            <a:t>35 days</a:t>
          </a:r>
        </a:p>
      </dgm:t>
    </dgm:pt>
    <dgm:pt modelId="{71DDD7ED-D669-4A7B-82F4-9C924632BF8A}" type="parTrans" cxnId="{6F5D628C-2325-4D4A-BB7D-05A843F1C3D6}">
      <dgm:prSet/>
      <dgm:spPr/>
      <dgm:t>
        <a:bodyPr/>
        <a:lstStyle/>
        <a:p>
          <a:endParaRPr lang="en-US"/>
        </a:p>
      </dgm:t>
    </dgm:pt>
    <dgm:pt modelId="{E088B15F-AB92-418F-9384-70BE838B825E}" type="sibTrans" cxnId="{6F5D628C-2325-4D4A-BB7D-05A843F1C3D6}">
      <dgm:prSet/>
      <dgm:spPr/>
      <dgm:t>
        <a:bodyPr/>
        <a:lstStyle/>
        <a:p>
          <a:endParaRPr lang="en-US"/>
        </a:p>
      </dgm:t>
    </dgm:pt>
    <dgm:pt modelId="{8116234D-0832-49EF-8726-803BB8C37DA5}" type="pres">
      <dgm:prSet presAssocID="{C6E1185F-4C2F-4BE1-B42E-C5E855BFEE52}" presName="Name0" presStyleCnt="0">
        <dgm:presLayoutVars>
          <dgm:dir/>
          <dgm:animLvl val="lvl"/>
          <dgm:resizeHandles val="exact"/>
        </dgm:presLayoutVars>
      </dgm:prSet>
      <dgm:spPr/>
    </dgm:pt>
    <dgm:pt modelId="{3AFAFA13-771C-47B8-890F-9EAD8524F184}" type="pres">
      <dgm:prSet presAssocID="{803D7321-6C66-4569-9AA0-D4FAB5F64628}" presName="parTxOnly" presStyleLbl="node1" presStyleIdx="0" presStyleCnt="3">
        <dgm:presLayoutVars>
          <dgm:chMax val="0"/>
          <dgm:chPref val="0"/>
          <dgm:bulletEnabled val="1"/>
        </dgm:presLayoutVars>
      </dgm:prSet>
      <dgm:spPr/>
    </dgm:pt>
    <dgm:pt modelId="{A4A30F1D-4505-4BD8-BEA0-9FCB111934F1}" type="pres">
      <dgm:prSet presAssocID="{088DD75E-3934-4486-AB1C-E9B14126A2F8}" presName="parTxOnlySpace" presStyleCnt="0"/>
      <dgm:spPr/>
    </dgm:pt>
    <dgm:pt modelId="{46CB898E-6D55-4EEC-805C-B87FAE3C73F1}" type="pres">
      <dgm:prSet presAssocID="{61E83B36-C06D-4B25-BCDE-D7B9E60B5721}" presName="parTxOnly" presStyleLbl="node1" presStyleIdx="1" presStyleCnt="3" custLinFactX="-2165" custLinFactNeighborX="-100000">
        <dgm:presLayoutVars>
          <dgm:chMax val="0"/>
          <dgm:chPref val="0"/>
          <dgm:bulletEnabled val="1"/>
        </dgm:presLayoutVars>
      </dgm:prSet>
      <dgm:spPr/>
    </dgm:pt>
    <dgm:pt modelId="{073BC450-614C-4075-AC8E-6FE3D85D5633}" type="pres">
      <dgm:prSet presAssocID="{8D79ABDC-7A5E-46CF-A283-12E99A2D353A}" presName="parTxOnlySpace" presStyleCnt="0"/>
      <dgm:spPr/>
    </dgm:pt>
    <dgm:pt modelId="{D456F9CB-02A4-4ED6-87AF-E0F3F292A650}" type="pres">
      <dgm:prSet presAssocID="{6B684570-D349-422B-962C-FAE3484DEBA9}" presName="parTxOnly" presStyleLbl="node1" presStyleIdx="2" presStyleCnt="3">
        <dgm:presLayoutVars>
          <dgm:chMax val="0"/>
          <dgm:chPref val="0"/>
          <dgm:bulletEnabled val="1"/>
        </dgm:presLayoutVars>
      </dgm:prSet>
      <dgm:spPr/>
    </dgm:pt>
  </dgm:ptLst>
  <dgm:cxnLst>
    <dgm:cxn modelId="{9E58E4F5-7079-4269-B9B8-2D632A1E1407}" type="presOf" srcId="{6B684570-D349-422B-962C-FAE3484DEBA9}" destId="{D456F9CB-02A4-4ED6-87AF-E0F3F292A650}" srcOrd="0" destOrd="0" presId="urn:microsoft.com/office/officeart/2005/8/layout/chevron1"/>
    <dgm:cxn modelId="{6E8C6D9B-4B0F-43C0-B9A7-4C9C1955BD8E}" srcId="{C6E1185F-4C2F-4BE1-B42E-C5E855BFEE52}" destId="{803D7321-6C66-4569-9AA0-D4FAB5F64628}" srcOrd="0" destOrd="0" parTransId="{F526245F-A8C6-4F19-8483-644C81747BAA}" sibTransId="{088DD75E-3934-4486-AB1C-E9B14126A2F8}"/>
    <dgm:cxn modelId="{913038D1-7C98-49F0-992C-7B326862A585}" type="presOf" srcId="{C6E1185F-4C2F-4BE1-B42E-C5E855BFEE52}" destId="{8116234D-0832-49EF-8726-803BB8C37DA5}" srcOrd="0" destOrd="0" presId="urn:microsoft.com/office/officeart/2005/8/layout/chevron1"/>
    <dgm:cxn modelId="{89430871-E076-4DC6-8501-65D5128E1CE7}" type="presOf" srcId="{803D7321-6C66-4569-9AA0-D4FAB5F64628}" destId="{3AFAFA13-771C-47B8-890F-9EAD8524F184}" srcOrd="0" destOrd="0" presId="urn:microsoft.com/office/officeart/2005/8/layout/chevron1"/>
    <dgm:cxn modelId="{6F5D628C-2325-4D4A-BB7D-05A843F1C3D6}" srcId="{C6E1185F-4C2F-4BE1-B42E-C5E855BFEE52}" destId="{6B684570-D349-422B-962C-FAE3484DEBA9}" srcOrd="2" destOrd="0" parTransId="{71DDD7ED-D669-4A7B-82F4-9C924632BF8A}" sibTransId="{E088B15F-AB92-418F-9384-70BE838B825E}"/>
    <dgm:cxn modelId="{59390066-77ED-4A10-8905-9858E689442F}" srcId="{C6E1185F-4C2F-4BE1-B42E-C5E855BFEE52}" destId="{61E83B36-C06D-4B25-BCDE-D7B9E60B5721}" srcOrd="1" destOrd="0" parTransId="{BDD0D1C4-905F-41DF-A4F8-BE88DE00B916}" sibTransId="{8D79ABDC-7A5E-46CF-A283-12E99A2D353A}"/>
    <dgm:cxn modelId="{1CBA36DE-22AF-46EE-BF53-C5F3CE50D824}" type="presOf" srcId="{61E83B36-C06D-4B25-BCDE-D7B9E60B5721}" destId="{46CB898E-6D55-4EEC-805C-B87FAE3C73F1}" srcOrd="0" destOrd="0" presId="urn:microsoft.com/office/officeart/2005/8/layout/chevron1"/>
    <dgm:cxn modelId="{52A5174C-AFE5-48E9-92A7-6653A6433C69}" type="presParOf" srcId="{8116234D-0832-49EF-8726-803BB8C37DA5}" destId="{3AFAFA13-771C-47B8-890F-9EAD8524F184}" srcOrd="0" destOrd="0" presId="urn:microsoft.com/office/officeart/2005/8/layout/chevron1"/>
    <dgm:cxn modelId="{E21EDD11-8EBF-4D3E-9D7E-71512960D4DD}" type="presParOf" srcId="{8116234D-0832-49EF-8726-803BB8C37DA5}" destId="{A4A30F1D-4505-4BD8-BEA0-9FCB111934F1}" srcOrd="1" destOrd="0" presId="urn:microsoft.com/office/officeart/2005/8/layout/chevron1"/>
    <dgm:cxn modelId="{C6FE9A18-2C67-4CD2-972E-5EE80256AA0C}" type="presParOf" srcId="{8116234D-0832-49EF-8726-803BB8C37DA5}" destId="{46CB898E-6D55-4EEC-805C-B87FAE3C73F1}" srcOrd="2" destOrd="0" presId="urn:microsoft.com/office/officeart/2005/8/layout/chevron1"/>
    <dgm:cxn modelId="{AD0998FC-B8E0-444E-829B-2E8C32302B9D}" type="presParOf" srcId="{8116234D-0832-49EF-8726-803BB8C37DA5}" destId="{073BC450-614C-4075-AC8E-6FE3D85D5633}" srcOrd="3" destOrd="0" presId="urn:microsoft.com/office/officeart/2005/8/layout/chevron1"/>
    <dgm:cxn modelId="{416199A6-3006-497D-8B53-1B1F7825B5C1}" type="presParOf" srcId="{8116234D-0832-49EF-8726-803BB8C37DA5}" destId="{D456F9CB-02A4-4ED6-87AF-E0F3F292A65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44B5C5-7EC5-430B-AB0B-B70A459A8905}" type="doc">
      <dgm:prSet loTypeId="urn:microsoft.com/office/officeart/2005/8/layout/process2" loCatId="process" qsTypeId="urn:microsoft.com/office/officeart/2005/8/quickstyle/simple1" qsCatId="simple" csTypeId="urn:microsoft.com/office/officeart/2005/8/colors/accent1_2" csCatId="accent1" phldr="1"/>
      <dgm:spPr/>
    </dgm:pt>
    <dgm:pt modelId="{50EA71DE-B97E-49F8-8550-4C3E403FFA95}">
      <dgm:prSet phldrT="[Text]"/>
      <dgm:spPr/>
      <dgm:t>
        <a:bodyPr/>
        <a:lstStyle/>
        <a:p>
          <a:r>
            <a:rPr lang="en-US" dirty="0"/>
            <a:t>180 Resolution </a:t>
          </a:r>
        </a:p>
      </dgm:t>
    </dgm:pt>
    <dgm:pt modelId="{6030B66C-887E-4A06-9EE4-4E6B5DE696D5}" type="parTrans" cxnId="{DC5CD222-936C-4E75-9245-C0A269087231}">
      <dgm:prSet/>
      <dgm:spPr/>
      <dgm:t>
        <a:bodyPr/>
        <a:lstStyle/>
        <a:p>
          <a:endParaRPr lang="en-US"/>
        </a:p>
      </dgm:t>
    </dgm:pt>
    <dgm:pt modelId="{C78D0224-85B3-4D26-AF31-19C4BC946438}" type="sibTrans" cxnId="{DC5CD222-936C-4E75-9245-C0A269087231}">
      <dgm:prSet/>
      <dgm:spPr/>
      <dgm:t>
        <a:bodyPr/>
        <a:lstStyle/>
        <a:p>
          <a:endParaRPr lang="en-US"/>
        </a:p>
      </dgm:t>
    </dgm:pt>
    <dgm:pt modelId="{3F8A3695-BDEE-41A4-8925-19E9065D49F6}">
      <dgm:prSet phldrT="[Text]"/>
      <dgm:spPr/>
      <dgm:t>
        <a:bodyPr/>
        <a:lstStyle/>
        <a:p>
          <a:r>
            <a:rPr lang="en-US" dirty="0"/>
            <a:t>180 Extension</a:t>
          </a:r>
        </a:p>
      </dgm:t>
    </dgm:pt>
    <dgm:pt modelId="{A46A9A2B-DAE9-48B6-88FB-9CE91B71CCFF}" type="parTrans" cxnId="{EE7B38B0-472C-4CEF-9A31-CFD0DD6AFCF0}">
      <dgm:prSet/>
      <dgm:spPr/>
      <dgm:t>
        <a:bodyPr/>
        <a:lstStyle/>
        <a:p>
          <a:endParaRPr lang="en-US"/>
        </a:p>
      </dgm:t>
    </dgm:pt>
    <dgm:pt modelId="{6800FC24-2327-46D1-8774-97D16DCBF25E}" type="sibTrans" cxnId="{EE7B38B0-472C-4CEF-9A31-CFD0DD6AFCF0}">
      <dgm:prSet/>
      <dgm:spPr/>
      <dgm:t>
        <a:bodyPr/>
        <a:lstStyle/>
        <a:p>
          <a:endParaRPr lang="en-US"/>
        </a:p>
      </dgm:t>
    </dgm:pt>
    <dgm:pt modelId="{7FF18802-BD9D-48E4-82E2-E3CAE422D761}">
      <dgm:prSet phldrT="[Text]"/>
      <dgm:spPr/>
      <dgm:t>
        <a:bodyPr/>
        <a:lstStyle/>
        <a:p>
          <a:r>
            <a:rPr lang="en-US" dirty="0"/>
            <a:t>181 Clerk Forward to CCA</a:t>
          </a:r>
        </a:p>
      </dgm:t>
    </dgm:pt>
    <dgm:pt modelId="{73B30DFC-C79D-49B9-A80E-565C38F2A9EE}" type="parTrans" cxnId="{8EBA7956-F571-42CE-A38E-C9D9CB7F3442}">
      <dgm:prSet/>
      <dgm:spPr/>
      <dgm:t>
        <a:bodyPr/>
        <a:lstStyle/>
        <a:p>
          <a:endParaRPr lang="en-US"/>
        </a:p>
      </dgm:t>
    </dgm:pt>
    <dgm:pt modelId="{5AC69B4C-A8EB-43D7-8420-761036593E27}" type="sibTrans" cxnId="{8EBA7956-F571-42CE-A38E-C9D9CB7F3442}">
      <dgm:prSet/>
      <dgm:spPr/>
      <dgm:t>
        <a:bodyPr/>
        <a:lstStyle/>
        <a:p>
          <a:endParaRPr lang="en-US"/>
        </a:p>
      </dgm:t>
    </dgm:pt>
    <dgm:pt modelId="{74C5D1FC-8E07-4592-80BC-805FEF81192A}" type="pres">
      <dgm:prSet presAssocID="{BD44B5C5-7EC5-430B-AB0B-B70A459A8905}" presName="linearFlow" presStyleCnt="0">
        <dgm:presLayoutVars>
          <dgm:resizeHandles val="exact"/>
        </dgm:presLayoutVars>
      </dgm:prSet>
      <dgm:spPr/>
    </dgm:pt>
    <dgm:pt modelId="{2B871CFE-763D-42F6-A4C0-646C0B71849C}" type="pres">
      <dgm:prSet presAssocID="{50EA71DE-B97E-49F8-8550-4C3E403FFA95}" presName="node" presStyleLbl="node1" presStyleIdx="0" presStyleCnt="3">
        <dgm:presLayoutVars>
          <dgm:bulletEnabled val="1"/>
        </dgm:presLayoutVars>
      </dgm:prSet>
      <dgm:spPr/>
    </dgm:pt>
    <dgm:pt modelId="{091F8374-F87A-487D-9048-8816FC47F5C7}" type="pres">
      <dgm:prSet presAssocID="{C78D0224-85B3-4D26-AF31-19C4BC946438}" presName="sibTrans" presStyleLbl="sibTrans2D1" presStyleIdx="0" presStyleCnt="2"/>
      <dgm:spPr/>
    </dgm:pt>
    <dgm:pt modelId="{9CF3CBAE-4A97-4127-BA86-0A7B2DDA8E52}" type="pres">
      <dgm:prSet presAssocID="{C78D0224-85B3-4D26-AF31-19C4BC946438}" presName="connectorText" presStyleLbl="sibTrans2D1" presStyleIdx="0" presStyleCnt="2"/>
      <dgm:spPr/>
    </dgm:pt>
    <dgm:pt modelId="{3DDEA32D-BD6A-41F2-A29D-4074904E0311}" type="pres">
      <dgm:prSet presAssocID="{3F8A3695-BDEE-41A4-8925-19E9065D49F6}" presName="node" presStyleLbl="node1" presStyleIdx="1" presStyleCnt="3">
        <dgm:presLayoutVars>
          <dgm:bulletEnabled val="1"/>
        </dgm:presLayoutVars>
      </dgm:prSet>
      <dgm:spPr/>
    </dgm:pt>
    <dgm:pt modelId="{DFFE1E64-47E1-4CFE-8691-FA9C10305DA1}" type="pres">
      <dgm:prSet presAssocID="{6800FC24-2327-46D1-8774-97D16DCBF25E}" presName="sibTrans" presStyleLbl="sibTrans2D1" presStyleIdx="1" presStyleCnt="2"/>
      <dgm:spPr/>
    </dgm:pt>
    <dgm:pt modelId="{52CE8E7B-5B9A-4119-86A4-A60B41C2B4A8}" type="pres">
      <dgm:prSet presAssocID="{6800FC24-2327-46D1-8774-97D16DCBF25E}" presName="connectorText" presStyleLbl="sibTrans2D1" presStyleIdx="1" presStyleCnt="2"/>
      <dgm:spPr/>
    </dgm:pt>
    <dgm:pt modelId="{9E56F7F0-B303-48DA-926C-EA83764BA8FC}" type="pres">
      <dgm:prSet presAssocID="{7FF18802-BD9D-48E4-82E2-E3CAE422D761}" presName="node" presStyleLbl="node1" presStyleIdx="2" presStyleCnt="3" custLinFactNeighborY="-4737">
        <dgm:presLayoutVars>
          <dgm:bulletEnabled val="1"/>
        </dgm:presLayoutVars>
      </dgm:prSet>
      <dgm:spPr/>
    </dgm:pt>
  </dgm:ptLst>
  <dgm:cxnLst>
    <dgm:cxn modelId="{DC5CD222-936C-4E75-9245-C0A269087231}" srcId="{BD44B5C5-7EC5-430B-AB0B-B70A459A8905}" destId="{50EA71DE-B97E-49F8-8550-4C3E403FFA95}" srcOrd="0" destOrd="0" parTransId="{6030B66C-887E-4A06-9EE4-4E6B5DE696D5}" sibTransId="{C78D0224-85B3-4D26-AF31-19C4BC946438}"/>
    <dgm:cxn modelId="{5F2776EF-D45D-4DEA-8D27-440FBB3167CE}" type="presOf" srcId="{6800FC24-2327-46D1-8774-97D16DCBF25E}" destId="{DFFE1E64-47E1-4CFE-8691-FA9C10305DA1}" srcOrd="0" destOrd="0" presId="urn:microsoft.com/office/officeart/2005/8/layout/process2"/>
    <dgm:cxn modelId="{FCB57A62-314E-471F-ABDF-F2EF033A024E}" type="presOf" srcId="{6800FC24-2327-46D1-8774-97D16DCBF25E}" destId="{52CE8E7B-5B9A-4119-86A4-A60B41C2B4A8}" srcOrd="1" destOrd="0" presId="urn:microsoft.com/office/officeart/2005/8/layout/process2"/>
    <dgm:cxn modelId="{7D01BDC7-D29F-43F6-A153-8CC0853D168B}" type="presOf" srcId="{7FF18802-BD9D-48E4-82E2-E3CAE422D761}" destId="{9E56F7F0-B303-48DA-926C-EA83764BA8FC}" srcOrd="0" destOrd="0" presId="urn:microsoft.com/office/officeart/2005/8/layout/process2"/>
    <dgm:cxn modelId="{8EBA7956-F571-42CE-A38E-C9D9CB7F3442}" srcId="{BD44B5C5-7EC5-430B-AB0B-B70A459A8905}" destId="{7FF18802-BD9D-48E4-82E2-E3CAE422D761}" srcOrd="2" destOrd="0" parTransId="{73B30DFC-C79D-49B9-A80E-565C38F2A9EE}" sibTransId="{5AC69B4C-A8EB-43D7-8420-761036593E27}"/>
    <dgm:cxn modelId="{C776371B-F2BB-4FB1-AE0F-859B99BF78E4}" type="presOf" srcId="{50EA71DE-B97E-49F8-8550-4C3E403FFA95}" destId="{2B871CFE-763D-42F6-A4C0-646C0B71849C}" srcOrd="0" destOrd="0" presId="urn:microsoft.com/office/officeart/2005/8/layout/process2"/>
    <dgm:cxn modelId="{F080DDA5-8C4B-48C1-A674-567822F70BF5}" type="presOf" srcId="{C78D0224-85B3-4D26-AF31-19C4BC946438}" destId="{091F8374-F87A-487D-9048-8816FC47F5C7}" srcOrd="0" destOrd="0" presId="urn:microsoft.com/office/officeart/2005/8/layout/process2"/>
    <dgm:cxn modelId="{EE7B38B0-472C-4CEF-9A31-CFD0DD6AFCF0}" srcId="{BD44B5C5-7EC5-430B-AB0B-B70A459A8905}" destId="{3F8A3695-BDEE-41A4-8925-19E9065D49F6}" srcOrd="1" destOrd="0" parTransId="{A46A9A2B-DAE9-48B6-88FB-9CE91B71CCFF}" sibTransId="{6800FC24-2327-46D1-8774-97D16DCBF25E}"/>
    <dgm:cxn modelId="{F5369DBA-1CF3-4580-A3A2-5F5475BD1D31}" type="presOf" srcId="{BD44B5C5-7EC5-430B-AB0B-B70A459A8905}" destId="{74C5D1FC-8E07-4592-80BC-805FEF81192A}" srcOrd="0" destOrd="0" presId="urn:microsoft.com/office/officeart/2005/8/layout/process2"/>
    <dgm:cxn modelId="{9A8B1AD4-D090-4F04-BAB1-9C93DED42486}" type="presOf" srcId="{C78D0224-85B3-4D26-AF31-19C4BC946438}" destId="{9CF3CBAE-4A97-4127-BA86-0A7B2DDA8E52}" srcOrd="1" destOrd="0" presId="urn:microsoft.com/office/officeart/2005/8/layout/process2"/>
    <dgm:cxn modelId="{6D9B6A0D-7C31-4610-8AAB-9D53FCE3B657}" type="presOf" srcId="{3F8A3695-BDEE-41A4-8925-19E9065D49F6}" destId="{3DDEA32D-BD6A-41F2-A29D-4074904E0311}" srcOrd="0" destOrd="0" presId="urn:microsoft.com/office/officeart/2005/8/layout/process2"/>
    <dgm:cxn modelId="{E14390D7-D783-4B34-A773-BA2D9DB9E27A}" type="presParOf" srcId="{74C5D1FC-8E07-4592-80BC-805FEF81192A}" destId="{2B871CFE-763D-42F6-A4C0-646C0B71849C}" srcOrd="0" destOrd="0" presId="urn:microsoft.com/office/officeart/2005/8/layout/process2"/>
    <dgm:cxn modelId="{A4E53B42-1065-42C2-8736-AC5E73960524}" type="presParOf" srcId="{74C5D1FC-8E07-4592-80BC-805FEF81192A}" destId="{091F8374-F87A-487D-9048-8816FC47F5C7}" srcOrd="1" destOrd="0" presId="urn:microsoft.com/office/officeart/2005/8/layout/process2"/>
    <dgm:cxn modelId="{A40B1621-CD0D-4715-9CA4-650535894E4C}" type="presParOf" srcId="{091F8374-F87A-487D-9048-8816FC47F5C7}" destId="{9CF3CBAE-4A97-4127-BA86-0A7B2DDA8E52}" srcOrd="0" destOrd="0" presId="urn:microsoft.com/office/officeart/2005/8/layout/process2"/>
    <dgm:cxn modelId="{3A59EC1B-94AD-46CF-87F0-2F7C33FD9059}" type="presParOf" srcId="{74C5D1FC-8E07-4592-80BC-805FEF81192A}" destId="{3DDEA32D-BD6A-41F2-A29D-4074904E0311}" srcOrd="2" destOrd="0" presId="urn:microsoft.com/office/officeart/2005/8/layout/process2"/>
    <dgm:cxn modelId="{7CFEF05F-333C-437E-9936-C97ACD3EFA53}" type="presParOf" srcId="{74C5D1FC-8E07-4592-80BC-805FEF81192A}" destId="{DFFE1E64-47E1-4CFE-8691-FA9C10305DA1}" srcOrd="3" destOrd="0" presId="urn:microsoft.com/office/officeart/2005/8/layout/process2"/>
    <dgm:cxn modelId="{9E23DCDD-7D24-4EA5-8F50-28A4FDB73CF1}" type="presParOf" srcId="{DFFE1E64-47E1-4CFE-8691-FA9C10305DA1}" destId="{52CE8E7B-5B9A-4119-86A4-A60B41C2B4A8}" srcOrd="0" destOrd="0" presId="urn:microsoft.com/office/officeart/2005/8/layout/process2"/>
    <dgm:cxn modelId="{A38EBFAE-DB15-49EB-9D84-ABEC3B23535C}" type="presParOf" srcId="{74C5D1FC-8E07-4592-80BC-805FEF81192A}" destId="{9E56F7F0-B303-48DA-926C-EA83764BA8F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2C5CAE-ED23-4F38-A423-EEA36D160D4A}" type="doc">
      <dgm:prSet loTypeId="urn:microsoft.com/office/officeart/2005/8/layout/chevron1" loCatId="process" qsTypeId="urn:microsoft.com/office/officeart/2005/8/quickstyle/simple1" qsCatId="simple" csTypeId="urn:microsoft.com/office/officeart/2005/8/colors/accent1_2" csCatId="accent1" phldr="1"/>
      <dgm:spPr/>
    </dgm:pt>
    <dgm:pt modelId="{B6AF251B-C4C3-443B-B373-C2D99C4D0C21}">
      <dgm:prSet phldrT="[Text]"/>
      <dgm:spPr/>
      <dgm:t>
        <a:bodyPr/>
        <a:lstStyle/>
        <a:p>
          <a:r>
            <a:rPr lang="en-US" dirty="0"/>
            <a:t>180 days at most </a:t>
          </a:r>
        </a:p>
      </dgm:t>
    </dgm:pt>
    <dgm:pt modelId="{10675BBE-C29D-4720-A38E-DBBE6C6AE84C}" type="parTrans" cxnId="{827A783F-DC1E-4F74-A117-5ADEC512B9CE}">
      <dgm:prSet/>
      <dgm:spPr/>
      <dgm:t>
        <a:bodyPr/>
        <a:lstStyle/>
        <a:p>
          <a:endParaRPr lang="en-US"/>
        </a:p>
      </dgm:t>
    </dgm:pt>
    <dgm:pt modelId="{7BE230F7-38DC-4501-9EDE-C620AA2218FB}" type="sibTrans" cxnId="{827A783F-DC1E-4F74-A117-5ADEC512B9CE}">
      <dgm:prSet/>
      <dgm:spPr/>
      <dgm:t>
        <a:bodyPr/>
        <a:lstStyle/>
        <a:p>
          <a:endParaRPr lang="en-US"/>
        </a:p>
      </dgm:t>
    </dgm:pt>
    <dgm:pt modelId="{24E9B5F6-36B5-42FC-9723-C0DBDDCD9AC7}">
      <dgm:prSet phldrT="[Text]"/>
      <dgm:spPr/>
      <dgm:t>
        <a:bodyPr/>
        <a:lstStyle/>
        <a:p>
          <a:r>
            <a:rPr lang="en-US" dirty="0">
              <a:solidFill>
                <a:srgbClr val="C00000"/>
              </a:solidFill>
            </a:rPr>
            <a:t>181 days to forward</a:t>
          </a:r>
        </a:p>
      </dgm:t>
    </dgm:pt>
    <dgm:pt modelId="{A8003811-9A92-466A-B40A-D6789550FE10}" type="parTrans" cxnId="{D4D3FDFA-B5FC-45DD-ACC3-3B46BB1DBF9F}">
      <dgm:prSet/>
      <dgm:spPr/>
      <dgm:t>
        <a:bodyPr/>
        <a:lstStyle/>
        <a:p>
          <a:endParaRPr lang="en-US"/>
        </a:p>
      </dgm:t>
    </dgm:pt>
    <dgm:pt modelId="{483C8222-B3F6-4BD1-976B-BA31DE6E9149}" type="sibTrans" cxnId="{D4D3FDFA-B5FC-45DD-ACC3-3B46BB1DBF9F}">
      <dgm:prSet/>
      <dgm:spPr/>
      <dgm:t>
        <a:bodyPr/>
        <a:lstStyle/>
        <a:p>
          <a:endParaRPr lang="en-US"/>
        </a:p>
      </dgm:t>
    </dgm:pt>
    <dgm:pt modelId="{E4DA5A92-6B3C-407E-B648-0F0ACA121AD5}">
      <dgm:prSet phldrT="[Text]"/>
      <dgm:spPr/>
      <dgm:t>
        <a:bodyPr/>
        <a:lstStyle/>
        <a:p>
          <a:r>
            <a:rPr lang="en-US" dirty="0">
              <a:solidFill>
                <a:srgbClr val="C00000"/>
              </a:solidFill>
            </a:rPr>
            <a:t>10 days from receipt by party</a:t>
          </a:r>
        </a:p>
      </dgm:t>
    </dgm:pt>
    <dgm:pt modelId="{C9D33F72-3355-4847-A124-A5CE260916AC}" type="parTrans" cxnId="{9E07AB89-6471-4D14-BFC8-5533E11C73D3}">
      <dgm:prSet/>
      <dgm:spPr/>
      <dgm:t>
        <a:bodyPr/>
        <a:lstStyle/>
        <a:p>
          <a:endParaRPr lang="en-US"/>
        </a:p>
      </dgm:t>
    </dgm:pt>
    <dgm:pt modelId="{31495A7D-2E1E-4777-BB13-6176953C478A}" type="sibTrans" cxnId="{9E07AB89-6471-4D14-BFC8-5533E11C73D3}">
      <dgm:prSet/>
      <dgm:spPr/>
      <dgm:t>
        <a:bodyPr/>
        <a:lstStyle/>
        <a:p>
          <a:endParaRPr lang="en-US"/>
        </a:p>
      </dgm:t>
    </dgm:pt>
    <dgm:pt modelId="{ACFAB73A-6E1C-411D-8566-0ACB9AB7F835}" type="pres">
      <dgm:prSet presAssocID="{7C2C5CAE-ED23-4F38-A423-EEA36D160D4A}" presName="Name0" presStyleCnt="0">
        <dgm:presLayoutVars>
          <dgm:dir/>
          <dgm:animLvl val="lvl"/>
          <dgm:resizeHandles val="exact"/>
        </dgm:presLayoutVars>
      </dgm:prSet>
      <dgm:spPr/>
    </dgm:pt>
    <dgm:pt modelId="{DB7F3941-497B-4683-A2E0-E5926CC79B2C}" type="pres">
      <dgm:prSet presAssocID="{B6AF251B-C4C3-443B-B373-C2D99C4D0C21}" presName="parTxOnly" presStyleLbl="node1" presStyleIdx="0" presStyleCnt="3">
        <dgm:presLayoutVars>
          <dgm:chMax val="0"/>
          <dgm:chPref val="0"/>
          <dgm:bulletEnabled val="1"/>
        </dgm:presLayoutVars>
      </dgm:prSet>
      <dgm:spPr/>
    </dgm:pt>
    <dgm:pt modelId="{A7BC649C-37F7-4FC3-8150-00A8F8E7C244}" type="pres">
      <dgm:prSet presAssocID="{7BE230F7-38DC-4501-9EDE-C620AA2218FB}" presName="parTxOnlySpace" presStyleCnt="0"/>
      <dgm:spPr/>
    </dgm:pt>
    <dgm:pt modelId="{190E7DF3-3567-4D17-A681-DCC52710DA6F}" type="pres">
      <dgm:prSet presAssocID="{24E9B5F6-36B5-42FC-9723-C0DBDDCD9AC7}" presName="parTxOnly" presStyleLbl="node1" presStyleIdx="1" presStyleCnt="3">
        <dgm:presLayoutVars>
          <dgm:chMax val="0"/>
          <dgm:chPref val="0"/>
          <dgm:bulletEnabled val="1"/>
        </dgm:presLayoutVars>
      </dgm:prSet>
      <dgm:spPr/>
    </dgm:pt>
    <dgm:pt modelId="{E955A4FA-9ED0-465A-8F05-B9D958C85028}" type="pres">
      <dgm:prSet presAssocID="{483C8222-B3F6-4BD1-976B-BA31DE6E9149}" presName="parTxOnlySpace" presStyleCnt="0"/>
      <dgm:spPr/>
    </dgm:pt>
    <dgm:pt modelId="{FB1372C9-6BC7-4070-877F-B2898C40E852}" type="pres">
      <dgm:prSet presAssocID="{E4DA5A92-6B3C-407E-B648-0F0ACA121AD5}" presName="parTxOnly" presStyleLbl="node1" presStyleIdx="2" presStyleCnt="3">
        <dgm:presLayoutVars>
          <dgm:chMax val="0"/>
          <dgm:chPref val="0"/>
          <dgm:bulletEnabled val="1"/>
        </dgm:presLayoutVars>
      </dgm:prSet>
      <dgm:spPr/>
    </dgm:pt>
  </dgm:ptLst>
  <dgm:cxnLst>
    <dgm:cxn modelId="{827A783F-DC1E-4F74-A117-5ADEC512B9CE}" srcId="{7C2C5CAE-ED23-4F38-A423-EEA36D160D4A}" destId="{B6AF251B-C4C3-443B-B373-C2D99C4D0C21}" srcOrd="0" destOrd="0" parTransId="{10675BBE-C29D-4720-A38E-DBBE6C6AE84C}" sibTransId="{7BE230F7-38DC-4501-9EDE-C620AA2218FB}"/>
    <dgm:cxn modelId="{12773485-7417-416F-B890-3B22AEFADB02}" type="presOf" srcId="{24E9B5F6-36B5-42FC-9723-C0DBDDCD9AC7}" destId="{190E7DF3-3567-4D17-A681-DCC52710DA6F}" srcOrd="0" destOrd="0" presId="urn:microsoft.com/office/officeart/2005/8/layout/chevron1"/>
    <dgm:cxn modelId="{2E0A7F87-F2FD-48E2-A08B-B7D5EA08CAE8}" type="presOf" srcId="{7C2C5CAE-ED23-4F38-A423-EEA36D160D4A}" destId="{ACFAB73A-6E1C-411D-8566-0ACB9AB7F835}" srcOrd="0" destOrd="0" presId="urn:microsoft.com/office/officeart/2005/8/layout/chevron1"/>
    <dgm:cxn modelId="{A79A7D16-25CA-4878-95C8-6A7623A23DF9}" type="presOf" srcId="{E4DA5A92-6B3C-407E-B648-0F0ACA121AD5}" destId="{FB1372C9-6BC7-4070-877F-B2898C40E852}" srcOrd="0" destOrd="0" presId="urn:microsoft.com/office/officeart/2005/8/layout/chevron1"/>
    <dgm:cxn modelId="{7A5BED14-2923-4119-88D4-93307EB64344}" type="presOf" srcId="{B6AF251B-C4C3-443B-B373-C2D99C4D0C21}" destId="{DB7F3941-497B-4683-A2E0-E5926CC79B2C}" srcOrd="0" destOrd="0" presId="urn:microsoft.com/office/officeart/2005/8/layout/chevron1"/>
    <dgm:cxn modelId="{D4D3FDFA-B5FC-45DD-ACC3-3B46BB1DBF9F}" srcId="{7C2C5CAE-ED23-4F38-A423-EEA36D160D4A}" destId="{24E9B5F6-36B5-42FC-9723-C0DBDDCD9AC7}" srcOrd="1" destOrd="0" parTransId="{A8003811-9A92-466A-B40A-D6789550FE10}" sibTransId="{483C8222-B3F6-4BD1-976B-BA31DE6E9149}"/>
    <dgm:cxn modelId="{9E07AB89-6471-4D14-BFC8-5533E11C73D3}" srcId="{7C2C5CAE-ED23-4F38-A423-EEA36D160D4A}" destId="{E4DA5A92-6B3C-407E-B648-0F0ACA121AD5}" srcOrd="2" destOrd="0" parTransId="{C9D33F72-3355-4847-A124-A5CE260916AC}" sibTransId="{31495A7D-2E1E-4777-BB13-6176953C478A}"/>
    <dgm:cxn modelId="{D1B883C6-A8EA-4870-B091-96A0BB1E20D1}" type="presParOf" srcId="{ACFAB73A-6E1C-411D-8566-0ACB9AB7F835}" destId="{DB7F3941-497B-4683-A2E0-E5926CC79B2C}" srcOrd="0" destOrd="0" presId="urn:microsoft.com/office/officeart/2005/8/layout/chevron1"/>
    <dgm:cxn modelId="{8B764988-9633-4275-A1F9-BD3BD65259A3}" type="presParOf" srcId="{ACFAB73A-6E1C-411D-8566-0ACB9AB7F835}" destId="{A7BC649C-37F7-4FC3-8150-00A8F8E7C244}" srcOrd="1" destOrd="0" presId="urn:microsoft.com/office/officeart/2005/8/layout/chevron1"/>
    <dgm:cxn modelId="{9B1027AC-3A9A-4750-95B1-69BAB93BEFD0}" type="presParOf" srcId="{ACFAB73A-6E1C-411D-8566-0ACB9AB7F835}" destId="{190E7DF3-3567-4D17-A681-DCC52710DA6F}" srcOrd="2" destOrd="0" presId="urn:microsoft.com/office/officeart/2005/8/layout/chevron1"/>
    <dgm:cxn modelId="{298CA23D-57CB-4005-861B-91F43B34FC6A}" type="presParOf" srcId="{ACFAB73A-6E1C-411D-8566-0ACB9AB7F835}" destId="{E955A4FA-9ED0-465A-8F05-B9D958C85028}" srcOrd="3" destOrd="0" presId="urn:microsoft.com/office/officeart/2005/8/layout/chevron1"/>
    <dgm:cxn modelId="{599D8192-C645-4614-95BC-C385E7619ECD}" type="presParOf" srcId="{ACFAB73A-6E1C-411D-8566-0ACB9AB7F835}" destId="{FB1372C9-6BC7-4070-877F-B2898C40E85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B08ABE-254F-4D7E-8955-A2DA471259F3}" type="doc">
      <dgm:prSet loTypeId="urn:microsoft.com/office/officeart/2005/8/layout/hChevron3" loCatId="process" qsTypeId="urn:microsoft.com/office/officeart/2005/8/quickstyle/simple1" qsCatId="simple" csTypeId="urn:microsoft.com/office/officeart/2005/8/colors/accent1_2" csCatId="accent1" phldr="1"/>
      <dgm:spPr/>
    </dgm:pt>
    <dgm:pt modelId="{59A15706-27E2-42AC-B7B9-31E87080A593}">
      <dgm:prSet phldrT="[Text]"/>
      <dgm:spPr/>
      <dgm:t>
        <a:bodyPr/>
        <a:lstStyle/>
        <a:p>
          <a:r>
            <a:rPr lang="en-US" dirty="0">
              <a:solidFill>
                <a:srgbClr val="FF0000"/>
              </a:solidFill>
            </a:rPr>
            <a:t>90 to Resolve</a:t>
          </a:r>
        </a:p>
      </dgm:t>
    </dgm:pt>
    <dgm:pt modelId="{76DE90BB-B2A9-4740-9191-D696AB143C18}" type="parTrans" cxnId="{88B56777-C3C2-43B1-A0AA-F80C5A7EC2BD}">
      <dgm:prSet/>
      <dgm:spPr/>
      <dgm:t>
        <a:bodyPr/>
        <a:lstStyle/>
        <a:p>
          <a:endParaRPr lang="en-US"/>
        </a:p>
      </dgm:t>
    </dgm:pt>
    <dgm:pt modelId="{7F353138-3035-491F-A5AE-06F470799778}" type="sibTrans" cxnId="{88B56777-C3C2-43B1-A0AA-F80C5A7EC2BD}">
      <dgm:prSet/>
      <dgm:spPr/>
      <dgm:t>
        <a:bodyPr/>
        <a:lstStyle/>
        <a:p>
          <a:endParaRPr lang="en-US"/>
        </a:p>
      </dgm:t>
    </dgm:pt>
    <dgm:pt modelId="{B5FC4722-5E6D-4953-8F38-89BA245E5650}">
      <dgm:prSet phldrT="[Text]"/>
      <dgm:spPr/>
      <dgm:t>
        <a:bodyPr/>
        <a:lstStyle/>
        <a:p>
          <a:r>
            <a:rPr lang="en-US" dirty="0">
              <a:solidFill>
                <a:srgbClr val="FF0000"/>
              </a:solidFill>
            </a:rPr>
            <a:t>120 to Supplement</a:t>
          </a:r>
        </a:p>
      </dgm:t>
    </dgm:pt>
    <dgm:pt modelId="{B70C9E5C-83DB-479B-832F-1FC60C034C9A}" type="parTrans" cxnId="{67032D40-CAA0-4BE6-A22A-EF1DF34413B8}">
      <dgm:prSet/>
      <dgm:spPr/>
      <dgm:t>
        <a:bodyPr/>
        <a:lstStyle/>
        <a:p>
          <a:endParaRPr lang="en-US"/>
        </a:p>
      </dgm:t>
    </dgm:pt>
    <dgm:pt modelId="{590A4544-9B9C-46E5-81A5-393F3A136C8E}" type="sibTrans" cxnId="{67032D40-CAA0-4BE6-A22A-EF1DF34413B8}">
      <dgm:prSet/>
      <dgm:spPr/>
      <dgm:t>
        <a:bodyPr/>
        <a:lstStyle/>
        <a:p>
          <a:endParaRPr lang="en-US"/>
        </a:p>
      </dgm:t>
    </dgm:pt>
    <dgm:pt modelId="{D960A7ED-71B0-4A9B-A66F-C535CD43996E}" type="pres">
      <dgm:prSet presAssocID="{7AB08ABE-254F-4D7E-8955-A2DA471259F3}" presName="Name0" presStyleCnt="0">
        <dgm:presLayoutVars>
          <dgm:dir/>
          <dgm:resizeHandles val="exact"/>
        </dgm:presLayoutVars>
      </dgm:prSet>
      <dgm:spPr/>
    </dgm:pt>
    <dgm:pt modelId="{2AD0E578-11AF-4710-B84E-9108870D518D}" type="pres">
      <dgm:prSet presAssocID="{59A15706-27E2-42AC-B7B9-31E87080A593}" presName="parTxOnly" presStyleLbl="node1" presStyleIdx="0" presStyleCnt="2">
        <dgm:presLayoutVars>
          <dgm:bulletEnabled val="1"/>
        </dgm:presLayoutVars>
      </dgm:prSet>
      <dgm:spPr/>
    </dgm:pt>
    <dgm:pt modelId="{34D254F7-793E-4980-B25E-0A6E534C1311}" type="pres">
      <dgm:prSet presAssocID="{7F353138-3035-491F-A5AE-06F470799778}" presName="parSpace" presStyleCnt="0"/>
      <dgm:spPr/>
    </dgm:pt>
    <dgm:pt modelId="{2F9AD160-7F52-4489-8D6E-EDAB536174C4}" type="pres">
      <dgm:prSet presAssocID="{B5FC4722-5E6D-4953-8F38-89BA245E5650}" presName="parTxOnly" presStyleLbl="node1" presStyleIdx="1" presStyleCnt="2">
        <dgm:presLayoutVars>
          <dgm:bulletEnabled val="1"/>
        </dgm:presLayoutVars>
      </dgm:prSet>
      <dgm:spPr/>
    </dgm:pt>
  </dgm:ptLst>
  <dgm:cxnLst>
    <dgm:cxn modelId="{671148E2-5801-427C-B643-E6FA034754A8}" type="presOf" srcId="{7AB08ABE-254F-4D7E-8955-A2DA471259F3}" destId="{D960A7ED-71B0-4A9B-A66F-C535CD43996E}" srcOrd="0" destOrd="0" presId="urn:microsoft.com/office/officeart/2005/8/layout/hChevron3"/>
    <dgm:cxn modelId="{88B56777-C3C2-43B1-A0AA-F80C5A7EC2BD}" srcId="{7AB08ABE-254F-4D7E-8955-A2DA471259F3}" destId="{59A15706-27E2-42AC-B7B9-31E87080A593}" srcOrd="0" destOrd="0" parTransId="{76DE90BB-B2A9-4740-9191-D696AB143C18}" sibTransId="{7F353138-3035-491F-A5AE-06F470799778}"/>
    <dgm:cxn modelId="{67032D40-CAA0-4BE6-A22A-EF1DF34413B8}" srcId="{7AB08ABE-254F-4D7E-8955-A2DA471259F3}" destId="{B5FC4722-5E6D-4953-8F38-89BA245E5650}" srcOrd="1" destOrd="0" parTransId="{B70C9E5C-83DB-479B-832F-1FC60C034C9A}" sibTransId="{590A4544-9B9C-46E5-81A5-393F3A136C8E}"/>
    <dgm:cxn modelId="{69BD921D-FB71-4185-921D-98F738F6BC47}" type="presOf" srcId="{59A15706-27E2-42AC-B7B9-31E87080A593}" destId="{2AD0E578-11AF-4710-B84E-9108870D518D}" srcOrd="0" destOrd="0" presId="urn:microsoft.com/office/officeart/2005/8/layout/hChevron3"/>
    <dgm:cxn modelId="{D9334209-556C-4240-B5F0-0D769D983AC4}" type="presOf" srcId="{B5FC4722-5E6D-4953-8F38-89BA245E5650}" destId="{2F9AD160-7F52-4489-8D6E-EDAB536174C4}" srcOrd="0" destOrd="0" presId="urn:microsoft.com/office/officeart/2005/8/layout/hChevron3"/>
    <dgm:cxn modelId="{44C5001D-423C-424F-93A8-8FE13017BC85}" type="presParOf" srcId="{D960A7ED-71B0-4A9B-A66F-C535CD43996E}" destId="{2AD0E578-11AF-4710-B84E-9108870D518D}" srcOrd="0" destOrd="0" presId="urn:microsoft.com/office/officeart/2005/8/layout/hChevron3"/>
    <dgm:cxn modelId="{BCBD2094-7054-4833-AD56-8567660E78C2}" type="presParOf" srcId="{D960A7ED-71B0-4A9B-A66F-C535CD43996E}" destId="{34D254F7-793E-4980-B25E-0A6E534C1311}" srcOrd="1" destOrd="0" presId="urn:microsoft.com/office/officeart/2005/8/layout/hChevron3"/>
    <dgm:cxn modelId="{B81E97BE-F99A-4B7D-A775-090E599DC243}" type="presParOf" srcId="{D960A7ED-71B0-4A9B-A66F-C535CD43996E}" destId="{2F9AD160-7F52-4489-8D6E-EDAB536174C4}"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FA13-771C-47B8-890F-9EAD8524F184}">
      <dsp:nvSpPr>
        <dsp:cNvPr id="0" name=""/>
        <dsp:cNvSpPr/>
      </dsp:nvSpPr>
      <dsp:spPr>
        <a:xfrm>
          <a:off x="2381" y="38503"/>
          <a:ext cx="2901156" cy="1160462"/>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15 State </a:t>
          </a:r>
        </a:p>
      </dsp:txBody>
      <dsp:txXfrm>
        <a:off x="582612" y="38503"/>
        <a:ext cx="1740694" cy="1160462"/>
      </dsp:txXfrm>
    </dsp:sp>
    <dsp:sp modelId="{46CB898E-6D55-4EEC-805C-B87FAE3C73F1}">
      <dsp:nvSpPr>
        <dsp:cNvPr id="0" name=""/>
        <dsp:cNvSpPr/>
      </dsp:nvSpPr>
      <dsp:spPr>
        <a:xfrm>
          <a:off x="2260496" y="38503"/>
          <a:ext cx="2901156" cy="1160462"/>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1">
                  <a:lumMod val="65000"/>
                  <a:lumOff val="35000"/>
                </a:schemeClr>
              </a:solidFill>
            </a:rPr>
            <a:t>20 Court</a:t>
          </a:r>
        </a:p>
      </dsp:txBody>
      <dsp:txXfrm>
        <a:off x="2840727" y="38503"/>
        <a:ext cx="1740694" cy="1160462"/>
      </dsp:txXfrm>
    </dsp:sp>
    <dsp:sp modelId="{D456F9CB-02A4-4ED6-87AF-E0F3F292A650}">
      <dsp:nvSpPr>
        <dsp:cNvPr id="0" name=""/>
        <dsp:cNvSpPr/>
      </dsp:nvSpPr>
      <dsp:spPr>
        <a:xfrm>
          <a:off x="5224462" y="38503"/>
          <a:ext cx="2901156" cy="1160462"/>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US" sz="3700" kern="1200" dirty="0"/>
            <a:t>35 days</a:t>
          </a:r>
        </a:p>
      </dsp:txBody>
      <dsp:txXfrm>
        <a:off x="5804693" y="38503"/>
        <a:ext cx="1740694" cy="116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71CFE-763D-42F6-A4C0-646C0B71849C}">
      <dsp:nvSpPr>
        <dsp:cNvPr id="0" name=""/>
        <dsp:cNvSpPr/>
      </dsp:nvSpPr>
      <dsp:spPr>
        <a:xfrm>
          <a:off x="2848910" y="0"/>
          <a:ext cx="2430178" cy="13500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180 Resolution </a:t>
          </a:r>
        </a:p>
      </dsp:txBody>
      <dsp:txXfrm>
        <a:off x="2888453" y="39543"/>
        <a:ext cx="2351092" cy="1271013"/>
      </dsp:txXfrm>
    </dsp:sp>
    <dsp:sp modelId="{091F8374-F87A-487D-9048-8816FC47F5C7}">
      <dsp:nvSpPr>
        <dsp:cNvPr id="0" name=""/>
        <dsp:cNvSpPr/>
      </dsp:nvSpPr>
      <dsp:spPr>
        <a:xfrm rot="5400000">
          <a:off x="3810856" y="1383851"/>
          <a:ext cx="506287" cy="6075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3881737" y="1434479"/>
        <a:ext cx="364526" cy="354401"/>
      </dsp:txXfrm>
    </dsp:sp>
    <dsp:sp modelId="{3DDEA32D-BD6A-41F2-A29D-4074904E0311}">
      <dsp:nvSpPr>
        <dsp:cNvPr id="0" name=""/>
        <dsp:cNvSpPr/>
      </dsp:nvSpPr>
      <dsp:spPr>
        <a:xfrm>
          <a:off x="2848910" y="2025148"/>
          <a:ext cx="2430178" cy="13500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180 Extension</a:t>
          </a:r>
        </a:p>
      </dsp:txBody>
      <dsp:txXfrm>
        <a:off x="2888453" y="2064691"/>
        <a:ext cx="2351092" cy="1271013"/>
      </dsp:txXfrm>
    </dsp:sp>
    <dsp:sp modelId="{DFFE1E64-47E1-4CFE-8691-FA9C10305DA1}">
      <dsp:nvSpPr>
        <dsp:cNvPr id="0" name=""/>
        <dsp:cNvSpPr/>
      </dsp:nvSpPr>
      <dsp:spPr>
        <a:xfrm rot="5400000">
          <a:off x="3822847" y="3393011"/>
          <a:ext cx="482304" cy="6075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3881737" y="3455631"/>
        <a:ext cx="364526" cy="337613"/>
      </dsp:txXfrm>
    </dsp:sp>
    <dsp:sp modelId="{9E56F7F0-B303-48DA-926C-EA83764BA8FC}">
      <dsp:nvSpPr>
        <dsp:cNvPr id="0" name=""/>
        <dsp:cNvSpPr/>
      </dsp:nvSpPr>
      <dsp:spPr>
        <a:xfrm>
          <a:off x="2848910" y="4018319"/>
          <a:ext cx="2430178" cy="13500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181 Clerk Forward to CCA</a:t>
          </a:r>
        </a:p>
      </dsp:txBody>
      <dsp:txXfrm>
        <a:off x="2888453" y="4057862"/>
        <a:ext cx="2351092" cy="1271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F3941-497B-4683-A2E0-E5926CC79B2C}">
      <dsp:nvSpPr>
        <dsp:cNvPr id="0" name=""/>
        <dsp:cNvSpPr/>
      </dsp:nvSpPr>
      <dsp:spPr>
        <a:xfrm>
          <a:off x="2381" y="2129102"/>
          <a:ext cx="2901156" cy="1160462"/>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180 days at most </a:t>
          </a:r>
        </a:p>
      </dsp:txBody>
      <dsp:txXfrm>
        <a:off x="582612" y="2129102"/>
        <a:ext cx="1740694" cy="1160462"/>
      </dsp:txXfrm>
    </dsp:sp>
    <dsp:sp modelId="{190E7DF3-3567-4D17-A681-DCC52710DA6F}">
      <dsp:nvSpPr>
        <dsp:cNvPr id="0" name=""/>
        <dsp:cNvSpPr/>
      </dsp:nvSpPr>
      <dsp:spPr>
        <a:xfrm>
          <a:off x="2613421" y="2129102"/>
          <a:ext cx="2901156" cy="1160462"/>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rPr>
            <a:t>181 days to forward</a:t>
          </a:r>
        </a:p>
      </dsp:txBody>
      <dsp:txXfrm>
        <a:off x="3193652" y="2129102"/>
        <a:ext cx="1740694" cy="1160462"/>
      </dsp:txXfrm>
    </dsp:sp>
    <dsp:sp modelId="{FB1372C9-6BC7-4070-877F-B2898C40E852}">
      <dsp:nvSpPr>
        <dsp:cNvPr id="0" name=""/>
        <dsp:cNvSpPr/>
      </dsp:nvSpPr>
      <dsp:spPr>
        <a:xfrm>
          <a:off x="5224462" y="2129102"/>
          <a:ext cx="2901156" cy="1160462"/>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rPr>
            <a:t>10 days from receipt by party</a:t>
          </a:r>
        </a:p>
      </dsp:txBody>
      <dsp:txXfrm>
        <a:off x="5804693" y="2129102"/>
        <a:ext cx="1740694" cy="1160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0E578-11AF-4710-B84E-9108870D518D}">
      <dsp:nvSpPr>
        <dsp:cNvPr id="0" name=""/>
        <dsp:cNvSpPr/>
      </dsp:nvSpPr>
      <dsp:spPr>
        <a:xfrm>
          <a:off x="6350" y="0"/>
          <a:ext cx="4508499" cy="1015917"/>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FF0000"/>
              </a:solidFill>
            </a:rPr>
            <a:t>90 to Resolve</a:t>
          </a:r>
        </a:p>
      </dsp:txBody>
      <dsp:txXfrm>
        <a:off x="6350" y="0"/>
        <a:ext cx="4254520" cy="1015917"/>
      </dsp:txXfrm>
    </dsp:sp>
    <dsp:sp modelId="{2F9AD160-7F52-4489-8D6E-EDAB536174C4}">
      <dsp:nvSpPr>
        <dsp:cNvPr id="0" name=""/>
        <dsp:cNvSpPr/>
      </dsp:nvSpPr>
      <dsp:spPr>
        <a:xfrm>
          <a:off x="3613150" y="0"/>
          <a:ext cx="4508499" cy="1015917"/>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FF0000"/>
              </a:solidFill>
            </a:rPr>
            <a:t>120 to Supplement</a:t>
          </a:r>
        </a:p>
      </dsp:txBody>
      <dsp:txXfrm>
        <a:off x="4121109" y="0"/>
        <a:ext cx="3492582" cy="10159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6762C39A-8B17-4D84-877E-8C3464D66351}" type="datetimeFigureOut">
              <a:rPr lang="en-US" smtClean="0"/>
              <a:t>2/10/2017</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153AA5A0-3F22-4E6F-8B1F-6E12ADCC6AB4}" type="slidenum">
              <a:rPr lang="en-US" smtClean="0"/>
              <a:t>‹#›</a:t>
            </a:fld>
            <a:endParaRPr lang="en-US"/>
          </a:p>
        </p:txBody>
      </p:sp>
    </p:spTree>
    <p:extLst>
      <p:ext uri="{BB962C8B-B14F-4D97-AF65-F5344CB8AC3E}">
        <p14:creationId xmlns:p14="http://schemas.microsoft.com/office/powerpoint/2010/main" val="33421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460D3FC5-530C-49C0-8F36-DF1C39652F6F}" type="datetimeFigureOut">
              <a:rPr lang="en-US" smtClean="0"/>
              <a:t>2/10/2017</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2448853E-73E2-49B6-92C4-80EB5C49D988}" type="slidenum">
              <a:rPr lang="en-US" smtClean="0"/>
              <a:t>‹#›</a:t>
            </a:fld>
            <a:endParaRPr lang="en-US"/>
          </a:p>
        </p:txBody>
      </p:sp>
    </p:spTree>
    <p:extLst>
      <p:ext uri="{BB962C8B-B14F-4D97-AF65-F5344CB8AC3E}">
        <p14:creationId xmlns:p14="http://schemas.microsoft.com/office/powerpoint/2010/main" val="371932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11.051 prohibits the application of filing fees.</a:t>
            </a:r>
          </a:p>
          <a:p>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2</a:t>
            </a:fld>
            <a:endParaRPr lang="en-US"/>
          </a:p>
        </p:txBody>
      </p:sp>
    </p:spTree>
    <p:extLst>
      <p:ext uri="{BB962C8B-B14F-4D97-AF65-F5344CB8AC3E}">
        <p14:creationId xmlns:p14="http://schemas.microsoft.com/office/powerpoint/2010/main" val="341978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Likewise, you may get objections even later.   The CCA should be keeping track of those time periods so the writ is not disposed of in that time.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13</a:t>
            </a:fld>
            <a:endParaRPr lang="en-US"/>
          </a:p>
        </p:txBody>
      </p:sp>
    </p:spTree>
    <p:extLst>
      <p:ext uri="{BB962C8B-B14F-4D97-AF65-F5344CB8AC3E}">
        <p14:creationId xmlns:p14="http://schemas.microsoft.com/office/powerpoint/2010/main" val="429436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timeline is different</a:t>
            </a:r>
            <a:r>
              <a:rPr lang="en-US" baseline="0" dirty="0"/>
              <a:t> than when the habeas court designates its own issues.   The trial court can request an extension.</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14</a:t>
            </a:fld>
            <a:endParaRPr lang="en-US"/>
          </a:p>
        </p:txBody>
      </p:sp>
    </p:spTree>
    <p:extLst>
      <p:ext uri="{BB962C8B-B14F-4D97-AF65-F5344CB8AC3E}">
        <p14:creationId xmlns:p14="http://schemas.microsoft.com/office/powerpoint/2010/main" val="849164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documents</a:t>
            </a:r>
            <a:r>
              <a:rPr lang="en-US" baseline="0" dirty="0"/>
              <a:t> can be </a:t>
            </a:r>
            <a:r>
              <a:rPr lang="en-US" baseline="0" dirty="0" err="1"/>
              <a:t>efiled</a:t>
            </a:r>
            <a:r>
              <a:rPr lang="en-US" baseline="0" dirty="0"/>
              <a:t>, including a request for an extension.   Must follow up with a paper copy within 3 days.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15</a:t>
            </a:fld>
            <a:endParaRPr lang="en-US"/>
          </a:p>
        </p:txBody>
      </p:sp>
    </p:spTree>
    <p:extLst>
      <p:ext uri="{BB962C8B-B14F-4D97-AF65-F5344CB8AC3E}">
        <p14:creationId xmlns:p14="http://schemas.microsoft.com/office/powerpoint/2010/main" val="3828570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Mandamus is for an applicant who</a:t>
            </a:r>
            <a:r>
              <a:rPr lang="en-US" baseline="0" dirty="0"/>
              <a:t> wants to compel you to comply.  </a:t>
            </a:r>
            <a:r>
              <a:rPr lang="en-US" dirty="0"/>
              <a:t>A</a:t>
            </a:r>
            <a:r>
              <a:rPr lang="en-US" baseline="0" dirty="0"/>
              <a:t> lot of the time you may be ordered to comply or respond to a mandamus complaint by the CCA.  The order may be to vague to understand what the CCA is talking about . . . Something already forwarded?  The mandamus application is available on the Court’s online docket, so you can determine what the complaint is about.  </a:t>
            </a:r>
          </a:p>
          <a:p>
            <a:endParaRPr lang="en-US" baseline="0" dirty="0"/>
          </a:p>
          <a:p>
            <a:r>
              <a:rPr lang="en-US" baseline="0" dirty="0"/>
              <a:t>You have mandamus jurisdiction for 11.02, 11.08, and 11.09.   Then appealed to COA. </a:t>
            </a:r>
          </a:p>
          <a:p>
            <a:endParaRPr lang="en-US" dirty="0"/>
          </a:p>
          <a:p>
            <a:r>
              <a:rPr lang="en-US" dirty="0"/>
              <a:t>Article 11.07 deadlines and to file a response with the Court of Criminal Appeals when ordered may result in the Court finding contempt and assessing a fine.  </a:t>
            </a:r>
            <a:r>
              <a:rPr lang="en-US" i="1" dirty="0"/>
              <a:t>In re </a:t>
            </a:r>
            <a:r>
              <a:rPr lang="en-US" i="1" dirty="0" err="1"/>
              <a:t>Excareno</a:t>
            </a:r>
            <a:r>
              <a:rPr lang="en-US" dirty="0"/>
              <a:t>, 297 S.W.3d 288, 291-92 (Tex. Crim. App. 2009). </a:t>
            </a:r>
          </a:p>
          <a:p>
            <a:endParaRPr lang="en-US" dirty="0"/>
          </a:p>
          <a:p>
            <a:r>
              <a:rPr lang="en-US" dirty="0"/>
              <a:t>That an applicant already has an application pending does not excuse the district clerk from accepting the filing of a subsequent application.  </a:t>
            </a:r>
            <a:r>
              <a:rPr lang="en-US" i="1" dirty="0"/>
              <a:t>Benson v. Dist. Clerk, Montgomery County</a:t>
            </a:r>
            <a:r>
              <a:rPr lang="en-US" dirty="0"/>
              <a:t>, 331 S.W.3d 431, 432-33 (Tex. Crim. App. 2011); </a:t>
            </a:r>
            <a:r>
              <a:rPr lang="en-US" i="1" dirty="0"/>
              <a:t>Gibson v. Dallas County Dist. Clerk</a:t>
            </a:r>
            <a:r>
              <a:rPr lang="en-US" dirty="0"/>
              <a:t>, 275 S.W.3d 491, 492-93 (Tex. Crim. App. 2009).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16</a:t>
            </a:fld>
            <a:endParaRPr lang="en-US"/>
          </a:p>
        </p:txBody>
      </p:sp>
    </p:spTree>
    <p:extLst>
      <p:ext uri="{BB962C8B-B14F-4D97-AF65-F5344CB8AC3E}">
        <p14:creationId xmlns:p14="http://schemas.microsoft.com/office/powerpoint/2010/main" val="257786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still pending in district court, no motion</a:t>
            </a:r>
            <a:r>
              <a:rPr lang="en-US" baseline="0" dirty="0"/>
              <a:t> to CCA is needed.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17</a:t>
            </a:fld>
            <a:endParaRPr lang="en-US"/>
          </a:p>
        </p:txBody>
      </p:sp>
    </p:spTree>
    <p:extLst>
      <p:ext uri="{BB962C8B-B14F-4D97-AF65-F5344CB8AC3E}">
        <p14:creationId xmlns:p14="http://schemas.microsoft.com/office/powerpoint/2010/main" val="347428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 not destroy the paper documents until you verify that the electronic copy is clear and readable.   File stamp dates are important; make sure they are visible.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19</a:t>
            </a:fld>
            <a:endParaRPr lang="en-US"/>
          </a:p>
        </p:txBody>
      </p:sp>
    </p:spTree>
    <p:extLst>
      <p:ext uri="{BB962C8B-B14F-4D97-AF65-F5344CB8AC3E}">
        <p14:creationId xmlns:p14="http://schemas.microsoft.com/office/powerpoint/2010/main" val="15725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County</a:t>
            </a:r>
            <a:r>
              <a:rPr lang="en-US" baseline="0" dirty="0"/>
              <a:t> pays for the transcript from an Evidentiary Hearing. Do not fail to act b/c you’re under the wrong impression that the CCA pays.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22</a:t>
            </a:fld>
            <a:endParaRPr lang="en-US"/>
          </a:p>
        </p:txBody>
      </p:sp>
    </p:spTree>
    <p:extLst>
      <p:ext uri="{BB962C8B-B14F-4D97-AF65-F5344CB8AC3E}">
        <p14:creationId xmlns:p14="http://schemas.microsoft.com/office/powerpoint/2010/main" val="118009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with the trial court on</a:t>
            </a:r>
            <a:r>
              <a:rPr lang="en-US" baseline="0" dirty="0"/>
              <a:t> any emails exchanged between the parties.  Trial court may forget or think that it’s not essential to include in record.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23</a:t>
            </a:fld>
            <a:endParaRPr lang="en-US"/>
          </a:p>
        </p:txBody>
      </p:sp>
    </p:spTree>
    <p:extLst>
      <p:ext uri="{BB962C8B-B14F-4D97-AF65-F5344CB8AC3E}">
        <p14:creationId xmlns:p14="http://schemas.microsoft.com/office/powerpoint/2010/main" val="408890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The application</a:t>
            </a:r>
            <a:r>
              <a:rPr lang="en-US" baseline="0" dirty="0"/>
              <a:t> and related filings must be forwarded to the CCA in all circumstances.</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24</a:t>
            </a:fld>
            <a:endParaRPr lang="en-US"/>
          </a:p>
        </p:txBody>
      </p:sp>
    </p:spTree>
    <p:extLst>
      <p:ext uri="{BB962C8B-B14F-4D97-AF65-F5344CB8AC3E}">
        <p14:creationId xmlns:p14="http://schemas.microsoft.com/office/powerpoint/2010/main" val="2565983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send sealed</a:t>
            </a:r>
            <a:r>
              <a:rPr lang="en-US" baseline="0" dirty="0"/>
              <a:t> documents unsealed with the order stating they are sealed.   Make sure that you are not posting them to your online docket.</a:t>
            </a:r>
          </a:p>
          <a:p>
            <a:endParaRPr lang="en-US" baseline="0" dirty="0"/>
          </a:p>
          <a:p>
            <a:r>
              <a:rPr lang="en-US" baseline="0" dirty="0"/>
              <a:t>Same goes for sensitive data.  Develop a policy for documents with sensitive data, e.g., social security numbers, account numbers, names of children under 18.</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25</a:t>
            </a:fld>
            <a:endParaRPr lang="en-US"/>
          </a:p>
        </p:txBody>
      </p:sp>
    </p:spTree>
    <p:extLst>
      <p:ext uri="{BB962C8B-B14F-4D97-AF65-F5344CB8AC3E}">
        <p14:creationId xmlns:p14="http://schemas.microsoft.com/office/powerpoint/2010/main" val="86451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If the application is presented to a </a:t>
            </a:r>
            <a:r>
              <a:rPr lang="en-US" dirty="0">
                <a:sym typeface="WP TypographicSymbols" panose="00000400000000000000" pitchFamily="2" charset="0"/>
              </a:rPr>
              <a:t>“</a:t>
            </a:r>
            <a:r>
              <a:rPr lang="en-US" dirty="0"/>
              <a:t>district clerk of a county other than the county of conviction[,]” the clerk is not required to transfer the application to the convicting court. </a:t>
            </a:r>
            <a:r>
              <a:rPr lang="en-US" i="1" dirty="0"/>
              <a:t>Ex parte Burgess</a:t>
            </a:r>
            <a:r>
              <a:rPr lang="en-US" dirty="0"/>
              <a:t>, 152 S.W.3d 123, 123-24 (Tex. Crim. App. 2004). </a:t>
            </a:r>
          </a:p>
          <a:p>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4</a:t>
            </a:fld>
            <a:endParaRPr lang="en-US"/>
          </a:p>
        </p:txBody>
      </p:sp>
    </p:spTree>
    <p:extLst>
      <p:ext uri="{BB962C8B-B14F-4D97-AF65-F5344CB8AC3E}">
        <p14:creationId xmlns:p14="http://schemas.microsoft.com/office/powerpoint/2010/main" val="1203728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forward the State’s answer, motions, pleading, order, proposed findings and conclusions,</a:t>
            </a:r>
            <a:r>
              <a:rPr lang="en-US" baseline="0" dirty="0"/>
              <a:t> </a:t>
            </a:r>
            <a:r>
              <a:rPr lang="en-US" dirty="0"/>
              <a:t>findings and conclusions,</a:t>
            </a:r>
            <a:r>
              <a:rPr lang="en-US" baseline="0" dirty="0"/>
              <a:t> transcript from hearing, and objections. </a:t>
            </a:r>
            <a:r>
              <a:rPr lang="en-US" dirty="0"/>
              <a:t>  </a:t>
            </a:r>
          </a:p>
        </p:txBody>
      </p:sp>
      <p:sp>
        <p:nvSpPr>
          <p:cNvPr id="4" name="Slide Number Placeholder 3"/>
          <p:cNvSpPr>
            <a:spLocks noGrp="1"/>
          </p:cNvSpPr>
          <p:nvPr>
            <p:ph type="sldNum" sz="quarter" idx="10"/>
          </p:nvPr>
        </p:nvSpPr>
        <p:spPr/>
        <p:txBody>
          <a:bodyPr/>
          <a:lstStyle/>
          <a:p>
            <a:fld id="{2448853E-73E2-49B6-92C4-80EB5C49D988}" type="slidenum">
              <a:rPr lang="en-US" smtClean="0"/>
              <a:t>27</a:t>
            </a:fld>
            <a:endParaRPr lang="en-US"/>
          </a:p>
        </p:txBody>
      </p:sp>
    </p:spTree>
    <p:extLst>
      <p:ext uri="{BB962C8B-B14F-4D97-AF65-F5344CB8AC3E}">
        <p14:creationId xmlns:p14="http://schemas.microsoft.com/office/powerpoint/2010/main" val="2821651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know something,</a:t>
            </a:r>
            <a:r>
              <a:rPr lang="en-US" baseline="0" dirty="0"/>
              <a:t> or are unsure about whether the document needs to be forwarded, call or </a:t>
            </a:r>
            <a:r>
              <a:rPr lang="en-US" baseline="0"/>
              <a:t>email Kelley </a:t>
            </a:r>
            <a:r>
              <a:rPr lang="en-US" baseline="0" dirty="0"/>
              <a:t>Reyes at the CCA Clerk’s Office.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28</a:t>
            </a:fld>
            <a:endParaRPr lang="en-US"/>
          </a:p>
        </p:txBody>
      </p:sp>
    </p:spTree>
    <p:extLst>
      <p:ext uri="{BB962C8B-B14F-4D97-AF65-F5344CB8AC3E}">
        <p14:creationId xmlns:p14="http://schemas.microsoft.com/office/powerpoint/2010/main" val="245781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deadlines are controlled by Article</a:t>
            </a:r>
            <a:r>
              <a:rPr lang="en-US" baseline="0" dirty="0"/>
              <a:t> 11.07 of the Code of Criminal Procedure and Rule 73 of the Rules of Appellate Procedure.</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5</a:t>
            </a:fld>
            <a:endParaRPr lang="en-US"/>
          </a:p>
        </p:txBody>
      </p:sp>
    </p:spTree>
    <p:extLst>
      <p:ext uri="{BB962C8B-B14F-4D97-AF65-F5344CB8AC3E}">
        <p14:creationId xmlns:p14="http://schemas.microsoft.com/office/powerpoint/2010/main" val="2753298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let the writs build</a:t>
            </a:r>
            <a:r>
              <a:rPr lang="en-US" baseline="0" dirty="0"/>
              <a:t> up or wait till you have a batch to deliver with the State.  This could over tax the State, the judge, and clerks office because all due dates will coincide.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6</a:t>
            </a:fld>
            <a:endParaRPr lang="en-US"/>
          </a:p>
        </p:txBody>
      </p:sp>
    </p:spTree>
    <p:extLst>
      <p:ext uri="{BB962C8B-B14F-4D97-AF65-F5344CB8AC3E}">
        <p14:creationId xmlns:p14="http://schemas.microsoft.com/office/powerpoint/2010/main" val="400845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days</a:t>
            </a:r>
            <a:r>
              <a:rPr lang="en-US" baseline="0" dirty="0"/>
              <a:t> after received by the State.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7</a:t>
            </a:fld>
            <a:endParaRPr lang="en-US"/>
          </a:p>
        </p:txBody>
      </p:sp>
    </p:spTree>
    <p:extLst>
      <p:ext uri="{BB962C8B-B14F-4D97-AF65-F5344CB8AC3E}">
        <p14:creationId xmlns:p14="http://schemas.microsoft.com/office/powerpoint/2010/main" val="417544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a:t>
            </a:r>
            <a:r>
              <a:rPr lang="en-US" baseline="0" dirty="0"/>
              <a:t> of Court to Act within 20 days constitutes a finding that there are no issues requiring resolution.  Could ask for a determination in 20-day period.  If Court makes a finding that there is nothing to be resolved, the record can be forwarded immediately.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9</a:t>
            </a:fld>
            <a:endParaRPr lang="en-US"/>
          </a:p>
        </p:txBody>
      </p:sp>
    </p:spTree>
    <p:extLst>
      <p:ext uri="{BB962C8B-B14F-4D97-AF65-F5344CB8AC3E}">
        <p14:creationId xmlns:p14="http://schemas.microsoft.com/office/powerpoint/2010/main" val="2004436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180 days includes</a:t>
            </a:r>
            <a:r>
              <a:rPr lang="en-US" baseline="0" dirty="0"/>
              <a:t> the State’s 15 days and the Court’s 20 days to enter an ODI.  </a:t>
            </a:r>
            <a:r>
              <a:rPr lang="en-US" dirty="0"/>
              <a:t>What if</a:t>
            </a:r>
            <a:r>
              <a:rPr lang="en-US" baseline="0" dirty="0"/>
              <a:t> resolution cannot happen in the 180 days?  An extension can be requested from the CCA before the 180 days expires.   The CCA keeps the ODI on file and tracks the deadlines.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10</a:t>
            </a:fld>
            <a:endParaRPr lang="en-US"/>
          </a:p>
        </p:txBody>
      </p:sp>
    </p:spTree>
    <p:extLst>
      <p:ext uri="{BB962C8B-B14F-4D97-AF65-F5344CB8AC3E}">
        <p14:creationId xmlns:p14="http://schemas.microsoft.com/office/powerpoint/2010/main" val="23507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why you need an extension request filed before the 180 days expires.  Don’t forward it to the CCA prematurely.  Check with your judge.  You don’t want to forward the application and then have the extension granted or the CCA to have expend resources to determine whether to remand it.   Requesting an extension is easy b/c it can be done online.   The most the CCA is willing to give right now is 120 days, unless there are exception circumstances.   </a:t>
            </a:r>
          </a:p>
        </p:txBody>
      </p:sp>
      <p:sp>
        <p:nvSpPr>
          <p:cNvPr id="4" name="Slide Number Placeholder 3"/>
          <p:cNvSpPr>
            <a:spLocks noGrp="1"/>
          </p:cNvSpPr>
          <p:nvPr>
            <p:ph type="sldNum" sz="quarter" idx="10"/>
          </p:nvPr>
        </p:nvSpPr>
        <p:spPr/>
        <p:txBody>
          <a:bodyPr/>
          <a:lstStyle/>
          <a:p>
            <a:fld id="{2448853E-73E2-49B6-92C4-80EB5C49D988}" type="slidenum">
              <a:rPr lang="en-US" smtClean="0"/>
              <a:t>11</a:t>
            </a:fld>
            <a:endParaRPr lang="en-US"/>
          </a:p>
        </p:txBody>
      </p:sp>
    </p:spTree>
    <p:extLst>
      <p:ext uri="{BB962C8B-B14F-4D97-AF65-F5344CB8AC3E}">
        <p14:creationId xmlns:p14="http://schemas.microsoft.com/office/powerpoint/2010/main" val="370479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you</a:t>
            </a:r>
            <a:r>
              <a:rPr lang="en-US" baseline="0" dirty="0"/>
              <a:t> may receive the findings and conclusions after the 181 day time period.  Serve the parties, and forward them immediately to the CCA. </a:t>
            </a:r>
            <a:endParaRPr lang="en-US" dirty="0"/>
          </a:p>
        </p:txBody>
      </p:sp>
      <p:sp>
        <p:nvSpPr>
          <p:cNvPr id="4" name="Slide Number Placeholder 3"/>
          <p:cNvSpPr>
            <a:spLocks noGrp="1"/>
          </p:cNvSpPr>
          <p:nvPr>
            <p:ph type="sldNum" sz="quarter" idx="10"/>
          </p:nvPr>
        </p:nvSpPr>
        <p:spPr/>
        <p:txBody>
          <a:bodyPr/>
          <a:lstStyle/>
          <a:p>
            <a:fld id="{2448853E-73E2-49B6-92C4-80EB5C49D988}" type="slidenum">
              <a:rPr lang="en-US" smtClean="0"/>
              <a:t>12</a:t>
            </a:fld>
            <a:endParaRPr lang="en-US"/>
          </a:p>
        </p:txBody>
      </p:sp>
    </p:spTree>
    <p:extLst>
      <p:ext uri="{BB962C8B-B14F-4D97-AF65-F5344CB8AC3E}">
        <p14:creationId xmlns:p14="http://schemas.microsoft.com/office/powerpoint/2010/main" val="268265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2/10/2017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2/10/2017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2/10/2017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2/10/2017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002060"/>
                </a:solidFill>
              </a:rPr>
              <a:t>Habeas Corpus</a:t>
            </a:r>
            <a:br>
              <a:rPr lang="en-US" dirty="0">
                <a:solidFill>
                  <a:srgbClr val="002060"/>
                </a:solidFill>
              </a:rPr>
            </a:br>
            <a:r>
              <a:rPr lang="en-US" dirty="0">
                <a:solidFill>
                  <a:srgbClr val="002060"/>
                </a:solidFill>
              </a:rPr>
              <a:t>Filing Procedures</a:t>
            </a:r>
            <a:br>
              <a:rPr lang="en-US" dirty="0">
                <a:solidFill>
                  <a:srgbClr val="002060"/>
                </a:solidFill>
              </a:rPr>
            </a:br>
            <a:endParaRPr lang="en-US" dirty="0">
              <a:solidFill>
                <a:srgbClr val="002060"/>
              </a:solidFill>
            </a:endParaRPr>
          </a:p>
        </p:txBody>
      </p:sp>
      <p:sp>
        <p:nvSpPr>
          <p:cNvPr id="3" name="Subtitle 2"/>
          <p:cNvSpPr>
            <a:spLocks noGrp="1"/>
          </p:cNvSpPr>
          <p:nvPr>
            <p:ph type="subTitle" idx="1"/>
          </p:nvPr>
        </p:nvSpPr>
        <p:spPr>
          <a:xfrm>
            <a:off x="1100014" y="4670245"/>
            <a:ext cx="7822043" cy="1046973"/>
          </a:xfrm>
        </p:spPr>
        <p:txBody>
          <a:bodyPr>
            <a:normAutofit fontScale="92500" lnSpcReduction="10000"/>
          </a:bodyPr>
          <a:lstStyle/>
          <a:p>
            <a:r>
              <a:rPr lang="en-US" b="1" dirty="0"/>
              <a:t>Stacey M. Soule, State Prosecuting Attorney</a:t>
            </a:r>
          </a:p>
          <a:p>
            <a:r>
              <a:rPr lang="en-US" b="1" dirty="0"/>
              <a:t> 	Special Guest Speaker: Judge Bert Richardson, Texas Court of 	Criminal Appeals</a:t>
            </a:r>
          </a:p>
        </p:txBody>
      </p:sp>
    </p:spTree>
    <p:extLst>
      <p:ext uri="{BB962C8B-B14F-4D97-AF65-F5344CB8AC3E}">
        <p14:creationId xmlns:p14="http://schemas.microsoft.com/office/powerpoint/2010/main" val="140563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sz="4000" dirty="0"/>
              <a:t>When the </a:t>
            </a:r>
            <a:br>
              <a:rPr lang="en-US" sz="4000" dirty="0"/>
            </a:br>
            <a:r>
              <a:rPr lang="en-US" sz="4000" dirty="0"/>
              <a:t>Court Acts</a:t>
            </a:r>
            <a:br>
              <a:rPr lang="en-US" dirty="0"/>
            </a:br>
            <a:br>
              <a:rPr lang="en-US" dirty="0"/>
            </a:br>
            <a:endParaRPr lang="en-US" dirty="0"/>
          </a:p>
        </p:txBody>
      </p:sp>
      <p:sp>
        <p:nvSpPr>
          <p:cNvPr id="11" name="Picture Placeholder 10"/>
          <p:cNvSpPr>
            <a:spLocks noGrp="1"/>
          </p:cNvSpPr>
          <p:nvPr>
            <p:ph type="pic" idx="1"/>
          </p:nvPr>
        </p:nvSpPr>
        <p:spPr/>
      </p:sp>
      <p:sp>
        <p:nvSpPr>
          <p:cNvPr id="12" name="Text Placeholder 11"/>
          <p:cNvSpPr>
            <a:spLocks noGrp="1"/>
          </p:cNvSpPr>
          <p:nvPr>
            <p:ph type="body" sz="half" idx="2"/>
          </p:nvPr>
        </p:nvSpPr>
        <p:spPr>
          <a:xfrm>
            <a:off x="-892658" y="8220394"/>
            <a:ext cx="1916301" cy="1702836"/>
          </a:xfrm>
        </p:spPr>
        <p:txBody>
          <a:bodyPr/>
          <a:lstStyle/>
          <a:p>
            <a:endParaRPr lang="en-US" dirty="0"/>
          </a:p>
        </p:txBody>
      </p:sp>
      <p:sp>
        <p:nvSpPr>
          <p:cNvPr id="13" name="TextBox 12"/>
          <p:cNvSpPr txBox="1"/>
          <p:nvPr/>
        </p:nvSpPr>
        <p:spPr>
          <a:xfrm>
            <a:off x="3905727" y="1220529"/>
            <a:ext cx="7234989" cy="4893647"/>
          </a:xfrm>
          <a:prstGeom prst="rect">
            <a:avLst/>
          </a:prstGeom>
          <a:noFill/>
        </p:spPr>
        <p:txBody>
          <a:bodyPr wrap="square" rtlCol="0">
            <a:spAutoFit/>
          </a:bodyPr>
          <a:lstStyle/>
          <a:p>
            <a:r>
              <a:rPr lang="en-US" sz="2400" dirty="0"/>
              <a:t>The Court must enter an order designating issues (ODI) 20 days after the State’s response time has expired.</a:t>
            </a:r>
          </a:p>
          <a:p>
            <a:endParaRPr lang="en-US" sz="2400" dirty="0"/>
          </a:p>
          <a:p>
            <a:r>
              <a:rPr lang="en-US" sz="2400" dirty="0"/>
              <a:t>The clerk must send a copy of the ODI to the CCA along with proof the application's filing date. </a:t>
            </a:r>
          </a:p>
          <a:p>
            <a:endParaRPr lang="en-US" sz="2400" dirty="0"/>
          </a:p>
          <a:p>
            <a:r>
              <a:rPr lang="en-US" sz="2400" dirty="0"/>
              <a:t>The clerk must give the State 7 days notice of a hearing.</a:t>
            </a:r>
          </a:p>
          <a:p>
            <a:endParaRPr lang="en-US" sz="2400" dirty="0"/>
          </a:p>
          <a:p>
            <a:r>
              <a:rPr lang="en-US" sz="2400" dirty="0"/>
              <a:t>The Court must resolve the issues in the order within 180 days of the State’s receipt of the application. </a:t>
            </a:r>
          </a:p>
          <a:p>
            <a:endParaRPr lang="en-US" dirty="0"/>
          </a:p>
          <a:p>
            <a:pPr marL="342900" indent="-342900">
              <a:buAutoNum type="arabicPeriod"/>
            </a:pPr>
            <a:endParaRPr lang="en-US" dirty="0"/>
          </a:p>
          <a:p>
            <a:pPr marL="342900" indent="-342900">
              <a:buAutoNum type="arabicPeriod"/>
            </a:pPr>
            <a:endParaRPr lang="en-US" dirty="0"/>
          </a:p>
          <a:p>
            <a:endParaRPr lang="en-US" dirty="0"/>
          </a:p>
        </p:txBody>
      </p:sp>
      <p:pic>
        <p:nvPicPr>
          <p:cNvPr id="2050" name="Picture 2" descr="Image result for judge writing for the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8021"/>
            <a:ext cx="3438525"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9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36186" y="1812758"/>
            <a:ext cx="7315200" cy="3871922"/>
          </a:xfrm>
        </p:spPr>
        <p:txBody>
          <a:bodyPr>
            <a:normAutofit fontScale="90000"/>
          </a:bodyPr>
          <a:lstStyle/>
          <a:p>
            <a:r>
              <a:rPr lang="en-US" dirty="0"/>
              <a:t>Unless granted an extension, the clerk must forward the application 181 days after the State’s Receipt.  </a:t>
            </a:r>
          </a:p>
        </p:txBody>
      </p:sp>
      <p:sp>
        <p:nvSpPr>
          <p:cNvPr id="7" name="Subtitle 6"/>
          <p:cNvSpPr>
            <a:spLocks noGrp="1"/>
          </p:cNvSpPr>
          <p:nvPr>
            <p:ph type="subTitle" idx="1"/>
          </p:nvPr>
        </p:nvSpPr>
        <p:spPr>
          <a:xfrm>
            <a:off x="505326" y="1028688"/>
            <a:ext cx="7436647" cy="914400"/>
          </a:xfrm>
        </p:spPr>
        <p:txBody>
          <a:bodyPr>
            <a:normAutofit/>
          </a:bodyPr>
          <a:lstStyle/>
          <a:p>
            <a:r>
              <a:rPr lang="en-US" sz="6000" dirty="0">
                <a:solidFill>
                  <a:schemeClr val="tx1"/>
                </a:solidFill>
              </a:rPr>
              <a:t>Clerk’s Duty </a:t>
            </a:r>
          </a:p>
        </p:txBody>
      </p:sp>
      <p:graphicFrame>
        <p:nvGraphicFramePr>
          <p:cNvPr id="8" name="Diagram 7"/>
          <p:cNvGraphicFramePr/>
          <p:nvPr>
            <p:extLst>
              <p:ext uri="{D42A27DB-BD31-4B8C-83A1-F6EECF244321}">
                <p14:modId xmlns:p14="http://schemas.microsoft.com/office/powerpoint/2010/main" val="2951761333"/>
              </p:ext>
            </p:extLst>
          </p:nvPr>
        </p:nvGraphicFramePr>
        <p:xfrm>
          <a:off x="6772442" y="745958"/>
          <a:ext cx="8128000" cy="540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339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Findings and Conclusions of Law </a:t>
            </a:r>
          </a:p>
        </p:txBody>
      </p:sp>
      <p:sp>
        <p:nvSpPr>
          <p:cNvPr id="3" name="Content Placeholder 2"/>
          <p:cNvSpPr>
            <a:spLocks noGrp="1"/>
          </p:cNvSpPr>
          <p:nvPr>
            <p:ph idx="1"/>
          </p:nvPr>
        </p:nvSpPr>
        <p:spPr>
          <a:xfrm>
            <a:off x="3551069" y="864108"/>
            <a:ext cx="8256232" cy="5120640"/>
          </a:xfrm>
        </p:spPr>
        <p:txBody>
          <a:bodyPr>
            <a:normAutofit/>
          </a:bodyPr>
          <a:lstStyle/>
          <a:p>
            <a:pPr marL="0" indent="0">
              <a:buNone/>
            </a:pPr>
            <a:r>
              <a:rPr lang="en-US" sz="6000" dirty="0"/>
              <a:t>Immediately Forward to Court of Criminal Appeals </a:t>
            </a:r>
          </a:p>
        </p:txBody>
      </p:sp>
    </p:spTree>
    <p:extLst>
      <p:ext uri="{BB962C8B-B14F-4D97-AF65-F5344CB8AC3E}">
        <p14:creationId xmlns:p14="http://schemas.microsoft.com/office/powerpoint/2010/main" val="2491488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9848" y="2408156"/>
            <a:ext cx="7315200" cy="3255264"/>
          </a:xfrm>
        </p:spPr>
        <p:txBody>
          <a:bodyPr>
            <a:normAutofit fontScale="90000"/>
          </a:bodyPr>
          <a:lstStyle/>
          <a:p>
            <a:r>
              <a:rPr lang="en-US" dirty="0"/>
              <a:t>Objections must be filed 10 days from the date the party receives the court’s findings and conclusions.</a:t>
            </a:r>
          </a:p>
        </p:txBody>
      </p:sp>
      <p:sp>
        <p:nvSpPr>
          <p:cNvPr id="6" name="Subtitle 5"/>
          <p:cNvSpPr>
            <a:spLocks noGrp="1"/>
          </p:cNvSpPr>
          <p:nvPr>
            <p:ph type="subTitle" idx="1"/>
          </p:nvPr>
        </p:nvSpPr>
        <p:spPr>
          <a:xfrm>
            <a:off x="1074376" y="1147526"/>
            <a:ext cx="7315200" cy="1260629"/>
          </a:xfrm>
        </p:spPr>
        <p:txBody>
          <a:bodyPr>
            <a:noAutofit/>
          </a:bodyPr>
          <a:lstStyle/>
          <a:p>
            <a:pPr algn="ctr"/>
            <a:r>
              <a:rPr lang="en-US" sz="4400" dirty="0">
                <a:solidFill>
                  <a:schemeClr val="tx1"/>
                </a:solidFill>
              </a:rPr>
              <a:t>Objections to Findings of Fact and Conclusions of Law</a:t>
            </a:r>
          </a:p>
        </p:txBody>
      </p:sp>
      <p:sp>
        <p:nvSpPr>
          <p:cNvPr id="7" name="Rectangle 6"/>
          <p:cNvSpPr/>
          <p:nvPr/>
        </p:nvSpPr>
        <p:spPr>
          <a:xfrm>
            <a:off x="-1876284" y="-494229"/>
            <a:ext cx="5295617" cy="369332"/>
          </a:xfrm>
          <a:prstGeom prst="rect">
            <a:avLst/>
          </a:prstGeom>
        </p:spPr>
        <p:txBody>
          <a:bodyPr wrap="none">
            <a:spAutoFit/>
          </a:bodyPr>
          <a:lstStyle/>
          <a:p>
            <a:r>
              <a:rPr lang="en-US" dirty="0"/>
              <a:t>Objections to Findings of Fact and Conclusions of Law</a:t>
            </a:r>
          </a:p>
        </p:txBody>
      </p:sp>
      <p:graphicFrame>
        <p:nvGraphicFramePr>
          <p:cNvPr id="8" name="Diagram 7"/>
          <p:cNvGraphicFramePr/>
          <p:nvPr>
            <p:extLst>
              <p:ext uri="{D42A27DB-BD31-4B8C-83A1-F6EECF244321}">
                <p14:modId xmlns:p14="http://schemas.microsoft.com/office/powerpoint/2010/main" val="490351072"/>
              </p:ext>
            </p:extLst>
          </p:nvPr>
        </p:nvGraphicFramePr>
        <p:xfrm>
          <a:off x="877903" y="352501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38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br>
              <a:rPr lang="en-US" dirty="0"/>
            </a:br>
            <a:br>
              <a:rPr lang="en-US" dirty="0"/>
            </a:br>
            <a:r>
              <a:rPr lang="en-US" b="1" dirty="0">
                <a:solidFill>
                  <a:schemeClr val="bg1"/>
                </a:solidFill>
              </a:rPr>
              <a:t>Remanded </a:t>
            </a:r>
            <a:br>
              <a:rPr lang="en-US" b="1" dirty="0">
                <a:solidFill>
                  <a:schemeClr val="bg1"/>
                </a:solidFill>
              </a:rPr>
            </a:br>
            <a:r>
              <a:rPr lang="en-US" b="1" dirty="0">
                <a:solidFill>
                  <a:schemeClr val="bg1"/>
                </a:solidFill>
              </a:rPr>
              <a:t>Applications </a:t>
            </a:r>
            <a:br>
              <a:rPr lang="en-US" b="1" dirty="0">
                <a:solidFill>
                  <a:schemeClr val="bg1"/>
                </a:solidFill>
              </a:rPr>
            </a:br>
            <a:br>
              <a:rPr lang="en-US" b="1" dirty="0">
                <a:solidFill>
                  <a:schemeClr val="bg1"/>
                </a:solidFill>
              </a:rPr>
            </a:br>
            <a:r>
              <a:rPr lang="en-US" sz="2000" b="1" dirty="0">
                <a:solidFill>
                  <a:srgbClr val="7030A0"/>
                </a:solidFill>
              </a:rPr>
              <a:t>Time triggered by Order</a:t>
            </a:r>
          </a:p>
        </p:txBody>
      </p:sp>
      <p:sp>
        <p:nvSpPr>
          <p:cNvPr id="3" name="Content Placeholder 2"/>
          <p:cNvSpPr>
            <a:spLocks noGrp="1"/>
          </p:cNvSpPr>
          <p:nvPr>
            <p:ph idx="1"/>
          </p:nvPr>
        </p:nvSpPr>
        <p:spPr/>
        <p:txBody>
          <a:bodyPr>
            <a:normAutofit/>
          </a:bodyPr>
          <a:lstStyle/>
          <a:p>
            <a:pPr marL="0" indent="0" algn="just">
              <a:buNone/>
            </a:pPr>
            <a:r>
              <a:rPr lang="en-US" sz="3600" dirty="0"/>
              <a:t>Trial Court has 90 days from date of CCA order to resolve designated issues</a:t>
            </a:r>
          </a:p>
          <a:p>
            <a:pPr marL="0" indent="0" algn="just">
              <a:buNone/>
            </a:pPr>
            <a:endParaRPr lang="en-US" sz="3600" dirty="0"/>
          </a:p>
          <a:p>
            <a:pPr marL="0" indent="0" algn="just">
              <a:buNone/>
            </a:pPr>
            <a:r>
              <a:rPr lang="en-US" sz="3600" dirty="0"/>
              <a:t>Supplemental Record is due 120 days after the date of the CCA’s order</a:t>
            </a:r>
          </a:p>
          <a:p>
            <a:pPr marL="0" indent="0" algn="just">
              <a:buNone/>
            </a:pPr>
            <a:endParaRPr lang="en-US" sz="3600" dirty="0"/>
          </a:p>
        </p:txBody>
      </p:sp>
      <p:sp>
        <p:nvSpPr>
          <p:cNvPr id="4" name="AutoShape 2" descr="Image result for retu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retu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201459"/>
            <a:ext cx="2486602" cy="18495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3137870704"/>
              </p:ext>
            </p:extLst>
          </p:nvPr>
        </p:nvGraphicFramePr>
        <p:xfrm>
          <a:off x="3594470" y="5397624"/>
          <a:ext cx="8128000" cy="1015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820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softEdge rad="609600"/>
          </a:effectLst>
        </p:spPr>
        <p:txBody>
          <a:bodyPr>
            <a:normAutofit/>
            <a:scene3d>
              <a:camera prst="orthographicFront"/>
              <a:lightRig rig="threePt" dir="t"/>
            </a:scene3d>
            <a:sp3d extrusionH="6350">
              <a:bevelT w="0" h="0" prst="convex"/>
              <a:bevelB w="0" h="0" prst="divot"/>
            </a:sp3d>
          </a:bodyPr>
          <a:lstStyle/>
          <a:p>
            <a:pPr algn="ctr"/>
            <a:r>
              <a:rPr lang="en-US" sz="4000" b="1" dirty="0">
                <a:solidFill>
                  <a:srgbClr val="FF0000"/>
                </a:solidFill>
                <a:effectLst>
                  <a:glow>
                    <a:schemeClr val="accent1"/>
                  </a:glow>
                  <a:outerShdw dist="50800" dir="5400000" algn="ctr" rotWithShape="0">
                    <a:srgbClr val="000000">
                      <a:alpha val="43137"/>
                    </a:srgbClr>
                  </a:outerShdw>
                  <a:reflection endPos="10000" dir="5400000" sy="-100000" algn="bl" rotWithShape="0"/>
                </a:effectLst>
              </a:rPr>
              <a:t>Convenience</a:t>
            </a:r>
            <a:br>
              <a:rPr lang="en-US" sz="4000" b="1" dirty="0">
                <a:solidFill>
                  <a:srgbClr val="FF0000"/>
                </a:solidFill>
                <a:effectLst>
                  <a:glow>
                    <a:schemeClr val="accent1"/>
                  </a:glow>
                  <a:outerShdw dist="50800" dir="5400000" algn="ctr" rotWithShape="0">
                    <a:srgbClr val="000000">
                      <a:alpha val="43137"/>
                    </a:srgbClr>
                  </a:outerShdw>
                  <a:reflection endPos="10000" dir="5400000" sy="-100000" algn="bl" rotWithShape="0"/>
                </a:effectLst>
              </a:rPr>
            </a:br>
            <a:br>
              <a:rPr lang="en-US" sz="4000" b="1" dirty="0">
                <a:solidFill>
                  <a:srgbClr val="FF0000"/>
                </a:solidFill>
                <a:effectLst>
                  <a:glow>
                    <a:schemeClr val="accent1"/>
                  </a:glow>
                  <a:outerShdw dist="50800" dir="5400000" algn="ctr" rotWithShape="0">
                    <a:srgbClr val="000000">
                      <a:alpha val="43137"/>
                    </a:srgbClr>
                  </a:outerShdw>
                  <a:reflection endPos="10000" dir="5400000" sy="-100000" algn="bl" rotWithShape="0"/>
                </a:effectLst>
              </a:rPr>
            </a:br>
            <a:endParaRPr lang="en-US" sz="4000" b="1" dirty="0">
              <a:solidFill>
                <a:srgbClr val="FF0000"/>
              </a:solidFill>
              <a:effectLst>
                <a:glow>
                  <a:schemeClr val="accent1"/>
                </a:glow>
                <a:outerShdw dist="50800" dir="5400000" algn="ctr" rotWithShape="0">
                  <a:srgbClr val="000000">
                    <a:alpha val="43137"/>
                  </a:srgbClr>
                </a:outerShdw>
                <a:reflection endPos="10000" dir="5400000" sy="-100000" algn="bl" rotWithShape="0"/>
              </a:effectLst>
            </a:endParaRPr>
          </a:p>
        </p:txBody>
      </p:sp>
      <p:pic>
        <p:nvPicPr>
          <p:cNvPr id="4" name="Picture 4" descr="eFileTexas.gov"/>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31846" y="1748046"/>
            <a:ext cx="5630779" cy="10661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76966" y="4021585"/>
            <a:ext cx="7225055" cy="830997"/>
          </a:xfrm>
          <a:prstGeom prst="rect">
            <a:avLst/>
          </a:prstGeom>
          <a:noFill/>
        </p:spPr>
        <p:txBody>
          <a:bodyPr wrap="none" rtlCol="0">
            <a:spAutoFit/>
          </a:bodyPr>
          <a:lstStyle/>
          <a:p>
            <a:r>
              <a:rPr lang="en-US" sz="4800" b="1" dirty="0">
                <a:solidFill>
                  <a:srgbClr val="002060"/>
                </a:solidFill>
              </a:rPr>
              <a:t>Paper Copies Due in 3 days</a:t>
            </a:r>
          </a:p>
        </p:txBody>
      </p:sp>
      <p:pic>
        <p:nvPicPr>
          <p:cNvPr id="3074" name="Picture 2" descr="Image result for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984" y="4852582"/>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ort of"/>
          <p:cNvPicPr>
            <a:picLocks noChangeAspect="1" noChangeArrowheads="1"/>
          </p:cNvPicPr>
          <p:nvPr/>
        </p:nvPicPr>
        <p:blipFill rotWithShape="1">
          <a:blip r:embed="rId5">
            <a:extLst>
              <a:ext uri="{28A0092B-C50C-407E-A947-70E740481C1C}">
                <a14:useLocalDpi xmlns:a14="http://schemas.microsoft.com/office/drawing/2010/main" val="0"/>
              </a:ext>
            </a:extLst>
          </a:blip>
          <a:srcRect t="27304" b="16692"/>
          <a:stretch/>
        </p:blipFill>
        <p:spPr bwMode="auto">
          <a:xfrm>
            <a:off x="421905" y="5420177"/>
            <a:ext cx="3543589" cy="11754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9042" y="2698146"/>
            <a:ext cx="816249" cy="1569660"/>
          </a:xfrm>
          <a:prstGeom prst="rect">
            <a:avLst/>
          </a:prstGeom>
          <a:noFill/>
        </p:spPr>
        <p:txBody>
          <a:bodyPr wrap="none" rtlCol="0">
            <a:spAutoFit/>
          </a:bodyPr>
          <a:lstStyle/>
          <a:p>
            <a:r>
              <a:rPr lang="en-US" sz="9600" dirty="0">
                <a:solidFill>
                  <a:srgbClr val="002060"/>
                </a:solidFill>
              </a:rPr>
              <a:t>+</a:t>
            </a:r>
          </a:p>
        </p:txBody>
      </p:sp>
    </p:spTree>
    <p:extLst>
      <p:ext uri="{BB962C8B-B14F-4D97-AF65-F5344CB8AC3E}">
        <p14:creationId xmlns:p14="http://schemas.microsoft.com/office/powerpoint/2010/main" val="11321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00015" y="778903"/>
            <a:ext cx="7315200" cy="1524963"/>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What if you fail to comply?</a:t>
            </a:r>
          </a:p>
        </p:txBody>
      </p:sp>
      <p:sp>
        <p:nvSpPr>
          <p:cNvPr id="5" name="Text Placeholder 4"/>
          <p:cNvSpPr>
            <a:spLocks noGrp="1"/>
          </p:cNvSpPr>
          <p:nvPr>
            <p:ph type="subTitle" idx="1"/>
          </p:nvPr>
        </p:nvSpPr>
        <p:spPr>
          <a:xfrm>
            <a:off x="1292846" y="2702913"/>
            <a:ext cx="7315200" cy="2247888"/>
          </a:xfrm>
        </p:spPr>
        <p:txBody>
          <a:bodyPr>
            <a:normAutofit fontScale="25000" lnSpcReduction="20000"/>
          </a:bodyPr>
          <a:lstStyle/>
          <a:p>
            <a:r>
              <a:rPr lang="en-US" sz="6000" dirty="0">
                <a:solidFill>
                  <a:srgbClr val="FF0000"/>
                </a:solidFill>
              </a:rPr>
              <a:t>	</a:t>
            </a:r>
            <a:r>
              <a:rPr lang="en-US" sz="17600" dirty="0">
                <a:solidFill>
                  <a:srgbClr val="FF0000"/>
                </a:solidFill>
              </a:rPr>
              <a:t>a. mandamus</a:t>
            </a:r>
          </a:p>
          <a:p>
            <a:r>
              <a:rPr lang="en-US" sz="17600" dirty="0">
                <a:solidFill>
                  <a:srgbClr val="FF0000"/>
                </a:solidFill>
              </a:rPr>
              <a:t>	b. show cause order</a:t>
            </a:r>
          </a:p>
          <a:p>
            <a:r>
              <a:rPr lang="en-US" sz="17600" dirty="0">
                <a:solidFill>
                  <a:srgbClr val="FF0000"/>
                </a:solidFill>
              </a:rPr>
              <a:t>	c. contempt</a:t>
            </a:r>
          </a:p>
          <a:p>
            <a:r>
              <a:rPr lang="en-US" sz="17600" dirty="0">
                <a:solidFill>
                  <a:srgbClr val="FF0000"/>
                </a:solidFill>
              </a:rPr>
              <a:t>	d. sanctions  </a:t>
            </a:r>
          </a:p>
          <a:p>
            <a:endParaRPr lang="en-US" sz="17600" dirty="0">
              <a:solidFill>
                <a:srgbClr val="FF0000"/>
              </a:solidFill>
            </a:endParaRPr>
          </a:p>
          <a:p>
            <a:r>
              <a:rPr lang="en-US" sz="6000" dirty="0">
                <a:solidFill>
                  <a:srgbClr val="FF0000"/>
                </a:solidFill>
              </a:rPr>
              <a:t>	</a:t>
            </a:r>
          </a:p>
        </p:txBody>
      </p:sp>
      <p:pic>
        <p:nvPicPr>
          <p:cNvPr id="2050" name="Picture 2" descr="Image result for Reprimand"/>
          <p:cNvPicPr>
            <a:picLocks noChangeAspect="1" noChangeArrowheads="1"/>
          </p:cNvPicPr>
          <p:nvPr/>
        </p:nvPicPr>
        <p:blipFill rotWithShape="1">
          <a:blip r:embed="rId3">
            <a:extLst>
              <a:ext uri="{28A0092B-C50C-407E-A947-70E740481C1C}">
                <a14:useLocalDpi xmlns:a14="http://schemas.microsoft.com/office/drawing/2010/main" val="0"/>
              </a:ext>
            </a:extLst>
          </a:blip>
          <a:srcRect b="6706"/>
          <a:stretch/>
        </p:blipFill>
        <p:spPr bwMode="auto">
          <a:xfrm>
            <a:off x="9403347" y="1696212"/>
            <a:ext cx="2676525"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01281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111718" cy="4601183"/>
          </a:xfrm>
        </p:spPr>
        <p:txBody>
          <a:bodyPr/>
          <a:lstStyle/>
          <a:p>
            <a:r>
              <a:rPr lang="en-US" sz="3400" b="1" dirty="0">
                <a:solidFill>
                  <a:srgbClr val="FF0000"/>
                </a:solidFill>
              </a:rPr>
              <a:t>Effective February 1, 2017</a:t>
            </a:r>
            <a:br>
              <a:rPr lang="en-US" dirty="0">
                <a:solidFill>
                  <a:schemeClr val="tx1"/>
                </a:solidFill>
              </a:rPr>
            </a:br>
            <a:br>
              <a:rPr lang="en-US" dirty="0">
                <a:solidFill>
                  <a:schemeClr val="tx1"/>
                </a:solidFill>
              </a:rPr>
            </a:br>
            <a:r>
              <a:rPr lang="en-US" dirty="0">
                <a:solidFill>
                  <a:schemeClr val="tx1"/>
                </a:solidFill>
              </a:rPr>
              <a:t>Procedures </a:t>
            </a:r>
            <a:r>
              <a:rPr lang="en-US" u="sng" dirty="0">
                <a:solidFill>
                  <a:schemeClr val="tx1"/>
                </a:solidFill>
              </a:rPr>
              <a:t>After </a:t>
            </a:r>
            <a:r>
              <a:rPr lang="en-US" dirty="0">
                <a:solidFill>
                  <a:schemeClr val="tx1"/>
                </a:solidFill>
              </a:rPr>
              <a:t>Writ forwarded to CCA</a:t>
            </a:r>
          </a:p>
        </p:txBody>
      </p:sp>
      <p:sp>
        <p:nvSpPr>
          <p:cNvPr id="3" name="Content Placeholder 2"/>
          <p:cNvSpPr>
            <a:spLocks noGrp="1"/>
          </p:cNvSpPr>
          <p:nvPr>
            <p:ph idx="1"/>
          </p:nvPr>
        </p:nvSpPr>
        <p:spPr/>
        <p:txBody>
          <a:bodyPr>
            <a:normAutofit/>
          </a:bodyPr>
          <a:lstStyle/>
          <a:p>
            <a:pPr marL="0" indent="0">
              <a:buNone/>
            </a:pPr>
            <a:r>
              <a:rPr lang="en-US" sz="2500" dirty="0"/>
              <a:t>If a party wants the CCA to consider additional evidence not filed in the trial court:</a:t>
            </a:r>
          </a:p>
          <a:p>
            <a:pPr marL="0" indent="0">
              <a:buNone/>
            </a:pPr>
            <a:endParaRPr lang="en-US" sz="2500" u="sng" dirty="0"/>
          </a:p>
          <a:p>
            <a:pPr marL="0" indent="0">
              <a:buNone/>
            </a:pPr>
            <a:r>
              <a:rPr lang="en-US" sz="2500" u="sng" dirty="0"/>
              <a:t>Option 1</a:t>
            </a:r>
            <a:r>
              <a:rPr lang="en-US" sz="2500" dirty="0"/>
              <a:t>: file evidence in CCA and a motion to consider the evidence</a:t>
            </a:r>
          </a:p>
          <a:p>
            <a:pPr marL="0" indent="0">
              <a:buNone/>
            </a:pPr>
            <a:endParaRPr lang="en-US" sz="2500" u="sng" dirty="0"/>
          </a:p>
          <a:p>
            <a:pPr marL="0" indent="0">
              <a:buNone/>
            </a:pPr>
            <a:r>
              <a:rPr lang="en-US" sz="2500" u="sng" dirty="0"/>
              <a:t>Option 2</a:t>
            </a:r>
            <a:r>
              <a:rPr lang="en-US" sz="2500" dirty="0"/>
              <a:t>: file motion in the CCA to supplement in the trial court.  If granted, then the party can file new evidence in district court.</a:t>
            </a:r>
          </a:p>
          <a:p>
            <a:pPr marL="502920" lvl="1" indent="0">
              <a:buNone/>
            </a:pPr>
            <a:r>
              <a:rPr lang="en-US" sz="2500" dirty="0"/>
              <a:t>	District Clerk must immediately give the 	materials to the district judge and send 	copies to all parties. </a:t>
            </a:r>
          </a:p>
        </p:txBody>
      </p:sp>
    </p:spTree>
    <p:extLst>
      <p:ext uri="{BB962C8B-B14F-4D97-AF65-F5344CB8AC3E}">
        <p14:creationId xmlns:p14="http://schemas.microsoft.com/office/powerpoint/2010/main" val="316188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9848" y="914399"/>
            <a:ext cx="7315200" cy="5095783"/>
          </a:xfrm>
        </p:spPr>
        <p:txBody>
          <a:bodyPr>
            <a:normAutofit/>
          </a:bodyPr>
          <a:lstStyle/>
          <a:p>
            <a:r>
              <a:rPr lang="en-US" sz="4000" dirty="0"/>
              <a:t>The party must file a motion to stay pending the filing of evidence. The CCA will then designate a time frame for filing in the district court. </a:t>
            </a:r>
            <a:br>
              <a:rPr lang="en-US" sz="4000" dirty="0"/>
            </a:br>
            <a:br>
              <a:rPr lang="en-US" sz="4000" dirty="0"/>
            </a:br>
            <a:r>
              <a:rPr lang="en-US" sz="4000" dirty="0"/>
              <a:t>The district clerk shall immediately send a copy to the habeas judge and other parties.</a:t>
            </a:r>
          </a:p>
        </p:txBody>
      </p:sp>
      <p:sp>
        <p:nvSpPr>
          <p:cNvPr id="5" name="Subtitle 4"/>
          <p:cNvSpPr>
            <a:spLocks noGrp="1"/>
          </p:cNvSpPr>
          <p:nvPr>
            <p:ph type="subTitle" idx="1"/>
          </p:nvPr>
        </p:nvSpPr>
        <p:spPr>
          <a:xfrm>
            <a:off x="176735" y="266330"/>
            <a:ext cx="9970441" cy="523782"/>
          </a:xfrm>
        </p:spPr>
        <p:txBody>
          <a:bodyPr>
            <a:normAutofit fontScale="47500" lnSpcReduction="20000"/>
          </a:bodyPr>
          <a:lstStyle/>
          <a:p>
            <a:r>
              <a:rPr lang="en-US" sz="5200" b="1" dirty="0">
                <a:solidFill>
                  <a:schemeClr val="tx1"/>
                </a:solidFill>
              </a:rPr>
              <a:t>Received by the Court of Criminal Appeals and but not yet filed and set.  </a:t>
            </a:r>
          </a:p>
          <a:p>
            <a:endParaRPr lang="en-US" b="1" dirty="0"/>
          </a:p>
        </p:txBody>
      </p:sp>
      <p:sp>
        <p:nvSpPr>
          <p:cNvPr id="6" name="TextBox 5"/>
          <p:cNvSpPr txBox="1"/>
          <p:nvPr/>
        </p:nvSpPr>
        <p:spPr>
          <a:xfrm>
            <a:off x="9277165" y="1509204"/>
            <a:ext cx="2914835" cy="584775"/>
          </a:xfrm>
          <a:prstGeom prst="rect">
            <a:avLst/>
          </a:prstGeom>
          <a:noFill/>
        </p:spPr>
        <p:txBody>
          <a:bodyPr wrap="square" rtlCol="0">
            <a:spAutoFit/>
          </a:bodyPr>
          <a:lstStyle/>
          <a:p>
            <a:r>
              <a:rPr lang="en-US" sz="3200" dirty="0"/>
              <a:t>February 1, 2017</a:t>
            </a:r>
          </a:p>
        </p:txBody>
      </p:sp>
    </p:spTree>
    <p:extLst>
      <p:ext uri="{BB962C8B-B14F-4D97-AF65-F5344CB8AC3E}">
        <p14:creationId xmlns:p14="http://schemas.microsoft.com/office/powerpoint/2010/main" val="363393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919" y="1123837"/>
            <a:ext cx="3196134" cy="4601183"/>
          </a:xfrm>
        </p:spPr>
        <p:txBody>
          <a:bodyPr>
            <a:normAutofit/>
          </a:bodyPr>
          <a:lstStyle/>
          <a:p>
            <a:r>
              <a:rPr lang="en-US" sz="5400" dirty="0">
                <a:solidFill>
                  <a:schemeClr val="tx1"/>
                </a:solidFill>
              </a:rPr>
              <a:t>Record Keeping Practices</a:t>
            </a:r>
          </a:p>
        </p:txBody>
      </p:sp>
      <p:pic>
        <p:nvPicPr>
          <p:cNvPr id="7170" name="Picture 2" descr="Image result for filing scanned document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67150" y="2263677"/>
            <a:ext cx="3475038" cy="34613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filing scanned document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995379" y="2389632"/>
            <a:ext cx="3825145" cy="333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4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449053" y="457200"/>
            <a:ext cx="7750101" cy="5807242"/>
          </a:xfrm>
        </p:spPr>
        <p:txBody>
          <a:bodyPr>
            <a:normAutofit fontScale="90000"/>
          </a:bodyPr>
          <a:lstStyle/>
          <a:p>
            <a:r>
              <a:rPr lang="en-US" sz="2400" b="1" dirty="0"/>
              <a:t>Article 11.07</a:t>
            </a:r>
            <a:r>
              <a:rPr lang="en-US" sz="2400" dirty="0"/>
              <a:t>: Final Felony Conviction, Non-Death </a:t>
            </a:r>
            <a:br>
              <a:rPr lang="en-US" sz="2400" dirty="0"/>
            </a:br>
            <a:r>
              <a:rPr lang="en-US" sz="2400" dirty="0"/>
              <a:t>	filed in district court and forwarded to CCA</a:t>
            </a:r>
            <a:br>
              <a:rPr lang="en-US" sz="2400" dirty="0"/>
            </a:br>
            <a:br>
              <a:rPr lang="en-US" sz="2400" dirty="0"/>
            </a:br>
            <a:r>
              <a:rPr lang="en-US" sz="2400" b="1" dirty="0"/>
              <a:t>Article 11.071</a:t>
            </a:r>
            <a:r>
              <a:rPr lang="en-US" sz="2400" dirty="0"/>
              <a:t>: Death Penalty</a:t>
            </a:r>
            <a:br>
              <a:rPr lang="en-US" sz="2400" dirty="0"/>
            </a:br>
            <a:r>
              <a:rPr lang="en-US" sz="2400" dirty="0"/>
              <a:t>	 filed in district court and forwarded to CCA</a:t>
            </a:r>
            <a:br>
              <a:rPr lang="en-US" sz="2400" dirty="0"/>
            </a:br>
            <a:br>
              <a:rPr lang="en-US" sz="2400" dirty="0"/>
            </a:br>
            <a:r>
              <a:rPr lang="en-US" sz="2400" b="1" dirty="0"/>
              <a:t>Article 11.072</a:t>
            </a:r>
            <a:r>
              <a:rPr lang="en-US" sz="2400" dirty="0"/>
              <a:t>: Community Supervision; felony and misdemeanor order or judgment</a:t>
            </a:r>
            <a:br>
              <a:rPr lang="en-US" sz="2400" dirty="0"/>
            </a:br>
            <a:r>
              <a:rPr lang="en-US" sz="2400" dirty="0"/>
              <a:t>	filed in court supervision was granted and appealed to COA</a:t>
            </a:r>
            <a:br>
              <a:rPr lang="en-US" sz="2400" dirty="0"/>
            </a:br>
            <a:br>
              <a:rPr lang="en-US" sz="2400" dirty="0"/>
            </a:br>
            <a:r>
              <a:rPr lang="en-US" sz="2400" b="1" dirty="0"/>
              <a:t>Article 11.073</a:t>
            </a:r>
            <a:r>
              <a:rPr lang="en-US" sz="2400" dirty="0"/>
              <a:t>: Scientific Evidence</a:t>
            </a:r>
            <a:br>
              <a:rPr lang="en-US" sz="2400" dirty="0"/>
            </a:br>
            <a:r>
              <a:rPr lang="en-US" sz="2400" dirty="0"/>
              <a:t>	apply procedures for 11.07, 11.071, and 11.072</a:t>
            </a:r>
            <a:br>
              <a:rPr lang="en-US" sz="2400" dirty="0"/>
            </a:br>
            <a:br>
              <a:rPr lang="en-US" sz="2400" dirty="0"/>
            </a:br>
            <a:r>
              <a:rPr lang="en-US" sz="2400" b="1" dirty="0"/>
              <a:t>Article 11.08</a:t>
            </a:r>
            <a:r>
              <a:rPr lang="en-US" sz="2400" dirty="0"/>
              <a:t>:  Charged with Felony and Confined</a:t>
            </a:r>
            <a:br>
              <a:rPr lang="en-US" sz="2400" dirty="0"/>
            </a:br>
            <a:r>
              <a:rPr lang="en-US" sz="2400" dirty="0"/>
              <a:t>	filed in court charged, or district of residence of nearest judge</a:t>
            </a:r>
            <a:br>
              <a:rPr lang="en-US" sz="2400" dirty="0"/>
            </a:br>
            <a:br>
              <a:rPr lang="en-US" sz="2400" dirty="0"/>
            </a:br>
            <a:r>
              <a:rPr lang="en-US" sz="2400" b="1" dirty="0"/>
              <a:t>Article 11.09</a:t>
            </a:r>
            <a:r>
              <a:rPr lang="en-US" sz="2400" dirty="0"/>
              <a:t>: Charged with Misdemeanor and Confined</a:t>
            </a:r>
            <a:br>
              <a:rPr lang="en-US" sz="2400" dirty="0"/>
            </a:br>
            <a:r>
              <a:rPr lang="en-US" sz="2400" dirty="0"/>
              <a:t>	filed in county charged, or county of residence of nearest judge</a:t>
            </a:r>
          </a:p>
        </p:txBody>
      </p:sp>
      <p:sp>
        <p:nvSpPr>
          <p:cNvPr id="14" name="Text Placeholder 13"/>
          <p:cNvSpPr>
            <a:spLocks noGrp="1"/>
          </p:cNvSpPr>
          <p:nvPr>
            <p:ph type="body" idx="1"/>
          </p:nvPr>
        </p:nvSpPr>
        <p:spPr>
          <a:xfrm>
            <a:off x="0" y="2165683"/>
            <a:ext cx="2959768" cy="1339517"/>
          </a:xfrm>
        </p:spPr>
        <p:txBody>
          <a:bodyPr>
            <a:noAutofit/>
          </a:bodyPr>
          <a:lstStyle/>
          <a:p>
            <a:r>
              <a:rPr lang="en-US" sz="4800" dirty="0">
                <a:solidFill>
                  <a:schemeClr val="tx1">
                    <a:lumMod val="95000"/>
                    <a:lumOff val="5000"/>
                  </a:schemeClr>
                </a:solidFill>
              </a:rPr>
              <a:t>Writ </a:t>
            </a:r>
          </a:p>
          <a:p>
            <a:r>
              <a:rPr lang="en-US" sz="4800" dirty="0">
                <a:solidFill>
                  <a:schemeClr val="tx1">
                    <a:lumMod val="95000"/>
                    <a:lumOff val="5000"/>
                  </a:schemeClr>
                </a:solidFill>
              </a:rPr>
              <a:t>Categories  </a:t>
            </a:r>
          </a:p>
        </p:txBody>
      </p:sp>
    </p:spTree>
    <p:extLst>
      <p:ext uri="{BB962C8B-B14F-4D97-AF65-F5344CB8AC3E}">
        <p14:creationId xmlns:p14="http://schemas.microsoft.com/office/powerpoint/2010/main" val="328564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021" y="1298448"/>
            <a:ext cx="9037467" cy="3255264"/>
          </a:xfrm>
        </p:spPr>
        <p:txBody>
          <a:bodyPr>
            <a:normAutofit/>
          </a:bodyPr>
          <a:lstStyle/>
          <a:p>
            <a:pPr algn="ctr"/>
            <a:r>
              <a:rPr lang="en-US" dirty="0">
                <a:solidFill>
                  <a:schemeClr val="tx1"/>
                </a:solidFill>
              </a:rPr>
              <a:t>Compiling the Writ Record </a:t>
            </a:r>
            <a:br>
              <a:rPr lang="en-US" dirty="0">
                <a:solidFill>
                  <a:schemeClr val="tx1"/>
                </a:solidFill>
              </a:rPr>
            </a:br>
            <a:br>
              <a:rPr lang="en-US" dirty="0">
                <a:solidFill>
                  <a:schemeClr val="tx1"/>
                </a:solidFill>
              </a:rPr>
            </a:br>
            <a:endParaRPr lang="en-US" dirty="0">
              <a:solidFill>
                <a:schemeClr val="tx1"/>
              </a:solidFill>
            </a:endParaRPr>
          </a:p>
        </p:txBody>
      </p:sp>
      <p:sp>
        <p:nvSpPr>
          <p:cNvPr id="6" name="Subtitle 5"/>
          <p:cNvSpPr>
            <a:spLocks noGrp="1"/>
          </p:cNvSpPr>
          <p:nvPr>
            <p:ph type="subTitle" idx="1"/>
          </p:nvPr>
        </p:nvSpPr>
        <p:spPr>
          <a:xfrm>
            <a:off x="-1963705" y="10054221"/>
            <a:ext cx="20371323" cy="783631"/>
          </a:xfrm>
        </p:spPr>
        <p:txBody>
          <a:bodyPr/>
          <a:lstStyle/>
          <a:p>
            <a:endParaRPr lang="en-US" dirty="0"/>
          </a:p>
        </p:txBody>
      </p:sp>
      <p:pic>
        <p:nvPicPr>
          <p:cNvPr id="1026" name="Picture 2" descr="Image result for docu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544" y="3595456"/>
            <a:ext cx="7294419" cy="223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922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031" y="1143000"/>
            <a:ext cx="3152993" cy="2377440"/>
          </a:xfrm>
        </p:spPr>
        <p:txBody>
          <a:bodyPr/>
          <a:lstStyle/>
          <a:p>
            <a:pPr algn="ctr"/>
            <a:r>
              <a:rPr lang="en-US" b="1" dirty="0"/>
              <a:t>Summary Sheet</a:t>
            </a:r>
            <a:br>
              <a:rPr lang="en-US" b="1" dirty="0"/>
            </a:br>
            <a:r>
              <a:rPr lang="en-US" b="1" dirty="0"/>
              <a:t>in Every Case</a:t>
            </a:r>
          </a:p>
        </p:txBody>
      </p:sp>
      <p:sp>
        <p:nvSpPr>
          <p:cNvPr id="5" name="Picture Placeholder 4"/>
          <p:cNvSpPr>
            <a:spLocks noGrp="1"/>
          </p:cNvSpPr>
          <p:nvPr>
            <p:ph type="pic" idx="1"/>
          </p:nvPr>
        </p:nvSpPr>
        <p:spPr>
          <a:xfrm>
            <a:off x="3665437" y="867792"/>
            <a:ext cx="8115230" cy="5157338"/>
          </a:xfrm>
        </p:spPr>
      </p:sp>
      <p:sp>
        <p:nvSpPr>
          <p:cNvPr id="6" name="Text Placeholder 5"/>
          <p:cNvSpPr>
            <a:spLocks noGrp="1"/>
          </p:cNvSpPr>
          <p:nvPr>
            <p:ph type="body" sz="half" idx="2"/>
          </p:nvPr>
        </p:nvSpPr>
        <p:spPr>
          <a:xfrm>
            <a:off x="3755254" y="1420427"/>
            <a:ext cx="8025413" cy="4474345"/>
          </a:xfrm>
        </p:spPr>
        <p:txBody>
          <a:bodyPr>
            <a:noAutofit/>
          </a:bodyPr>
          <a:lstStyle/>
          <a:p>
            <a:r>
              <a:rPr lang="en-US" sz="2800" dirty="0">
                <a:solidFill>
                  <a:schemeClr val="tx1">
                    <a:lumMod val="85000"/>
                    <a:lumOff val="15000"/>
                  </a:schemeClr>
                </a:solidFill>
              </a:rPr>
              <a:t>1. Convicting court, county, name of convicting Judge </a:t>
            </a:r>
          </a:p>
          <a:p>
            <a:r>
              <a:rPr lang="en-US" sz="2800" dirty="0">
                <a:solidFill>
                  <a:schemeClr val="tx1">
                    <a:lumMod val="85000"/>
                    <a:lumOff val="15000"/>
                  </a:schemeClr>
                </a:solidFill>
              </a:rPr>
              <a:t>2. Applicant’s name, offense, plea, cause number, sentence, date of sentence</a:t>
            </a:r>
          </a:p>
          <a:p>
            <a:r>
              <a:rPr lang="en-US" sz="2800" dirty="0">
                <a:solidFill>
                  <a:schemeClr val="tx1">
                    <a:lumMod val="85000"/>
                    <a:lumOff val="15000"/>
                  </a:schemeClr>
                </a:solidFill>
              </a:rPr>
              <a:t>3. Appellate cause number and citation to published decision</a:t>
            </a:r>
          </a:p>
          <a:p>
            <a:r>
              <a:rPr lang="en-US" sz="2800" dirty="0">
                <a:solidFill>
                  <a:schemeClr val="tx1">
                    <a:lumMod val="85000"/>
                    <a:lumOff val="15000"/>
                  </a:schemeClr>
                </a:solidFill>
              </a:rPr>
              <a:t>4. Whether an evidentiary hearing was held, whether there are findings and conclusion and objections, and what the habeas court recommends</a:t>
            </a:r>
          </a:p>
          <a:p>
            <a:r>
              <a:rPr lang="en-US" sz="2800" dirty="0">
                <a:solidFill>
                  <a:schemeClr val="tx1">
                    <a:lumMod val="85000"/>
                    <a:lumOff val="15000"/>
                  </a:schemeClr>
                </a:solidFill>
              </a:rPr>
              <a:t>5. The name of habeas counsel, if applicable  </a:t>
            </a:r>
          </a:p>
        </p:txBody>
      </p:sp>
    </p:spTree>
    <p:extLst>
      <p:ext uri="{BB962C8B-B14F-4D97-AF65-F5344CB8AC3E}">
        <p14:creationId xmlns:p14="http://schemas.microsoft.com/office/powerpoint/2010/main" val="422238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Documents to Forward in Every Case</a:t>
            </a:r>
          </a:p>
        </p:txBody>
      </p:sp>
      <p:sp>
        <p:nvSpPr>
          <p:cNvPr id="3" name="Content Placeholder 2"/>
          <p:cNvSpPr>
            <a:spLocks noGrp="1"/>
          </p:cNvSpPr>
          <p:nvPr>
            <p:ph idx="1"/>
          </p:nvPr>
        </p:nvSpPr>
        <p:spPr>
          <a:xfrm>
            <a:off x="3869268" y="417251"/>
            <a:ext cx="7315200" cy="6169980"/>
          </a:xfrm>
        </p:spPr>
        <p:txBody>
          <a:bodyPr>
            <a:normAutofit/>
          </a:bodyPr>
          <a:lstStyle/>
          <a:p>
            <a:r>
              <a:rPr lang="en-US" sz="2800" dirty="0">
                <a:solidFill>
                  <a:schemeClr val="tx1">
                    <a:lumMod val="85000"/>
                    <a:lumOff val="15000"/>
                  </a:schemeClr>
                </a:solidFill>
              </a:rPr>
              <a:t>Application and Memorandum</a:t>
            </a:r>
          </a:p>
          <a:p>
            <a:r>
              <a:rPr lang="en-US" sz="2800" dirty="0">
                <a:solidFill>
                  <a:schemeClr val="tx1">
                    <a:lumMod val="85000"/>
                    <a:lumOff val="15000"/>
                  </a:schemeClr>
                </a:solidFill>
              </a:rPr>
              <a:t>Indictment or Information</a:t>
            </a:r>
          </a:p>
          <a:p>
            <a:r>
              <a:rPr lang="en-US" sz="2800" dirty="0">
                <a:solidFill>
                  <a:schemeClr val="tx1">
                    <a:lumMod val="85000"/>
                    <a:lumOff val="15000"/>
                  </a:schemeClr>
                </a:solidFill>
              </a:rPr>
              <a:t>Plea Papers</a:t>
            </a:r>
          </a:p>
          <a:p>
            <a:r>
              <a:rPr lang="en-US" sz="2800" dirty="0">
                <a:solidFill>
                  <a:schemeClr val="tx1">
                    <a:lumMod val="85000"/>
                    <a:lumOff val="15000"/>
                  </a:schemeClr>
                </a:solidFill>
              </a:rPr>
              <a:t>Court’s Docket Sheet (trial and habeas)</a:t>
            </a:r>
          </a:p>
          <a:p>
            <a:r>
              <a:rPr lang="en-US" sz="2800" dirty="0">
                <a:solidFill>
                  <a:schemeClr val="tx1">
                    <a:lumMod val="85000"/>
                    <a:lumOff val="15000"/>
                  </a:schemeClr>
                </a:solidFill>
              </a:rPr>
              <a:t>Jury Charge</a:t>
            </a:r>
          </a:p>
          <a:p>
            <a:r>
              <a:rPr lang="en-US" sz="2800" dirty="0">
                <a:solidFill>
                  <a:schemeClr val="tx1">
                    <a:lumMod val="85000"/>
                    <a:lumOff val="15000"/>
                  </a:schemeClr>
                </a:solidFill>
              </a:rPr>
              <a:t>Verdict Form</a:t>
            </a:r>
          </a:p>
          <a:p>
            <a:r>
              <a:rPr lang="en-US" sz="2800" dirty="0">
                <a:solidFill>
                  <a:schemeClr val="tx1">
                    <a:lumMod val="85000"/>
                    <a:lumOff val="15000"/>
                  </a:schemeClr>
                </a:solidFill>
              </a:rPr>
              <a:t>Judgment</a:t>
            </a:r>
          </a:p>
          <a:p>
            <a:r>
              <a:rPr lang="en-US" sz="2800" dirty="0">
                <a:solidFill>
                  <a:schemeClr val="tx1">
                    <a:lumMod val="85000"/>
                    <a:lumOff val="15000"/>
                  </a:schemeClr>
                </a:solidFill>
              </a:rPr>
              <a:t>Findings and Conclusions, if any</a:t>
            </a:r>
          </a:p>
          <a:p>
            <a:r>
              <a:rPr lang="en-US" sz="2800" dirty="0">
                <a:solidFill>
                  <a:schemeClr val="tx1">
                    <a:lumMod val="85000"/>
                    <a:lumOff val="15000"/>
                  </a:schemeClr>
                </a:solidFill>
              </a:rPr>
              <a:t>Answer from State</a:t>
            </a:r>
          </a:p>
          <a:p>
            <a:r>
              <a:rPr lang="en-US" sz="2800" dirty="0">
                <a:solidFill>
                  <a:schemeClr val="tx1">
                    <a:lumMod val="85000"/>
                    <a:lumOff val="15000"/>
                  </a:schemeClr>
                </a:solidFill>
              </a:rPr>
              <a:t>Objections </a:t>
            </a:r>
          </a:p>
          <a:p>
            <a:r>
              <a:rPr lang="en-US" sz="2800" dirty="0">
                <a:solidFill>
                  <a:schemeClr val="tx1">
                    <a:lumMod val="85000"/>
                    <a:lumOff val="15000"/>
                  </a:schemeClr>
                </a:solidFill>
              </a:rPr>
              <a:t>Transcript of any Evidentiary Hearing </a:t>
            </a:r>
            <a:r>
              <a:rPr lang="en-US" sz="3600" dirty="0">
                <a:solidFill>
                  <a:srgbClr val="00B050"/>
                </a:solidFill>
              </a:rPr>
              <a:t>$</a:t>
            </a:r>
          </a:p>
        </p:txBody>
      </p:sp>
    </p:spTree>
    <p:extLst>
      <p:ext uri="{BB962C8B-B14F-4D97-AF65-F5344CB8AC3E}">
        <p14:creationId xmlns:p14="http://schemas.microsoft.com/office/powerpoint/2010/main" val="302368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58625" y="790113"/>
            <a:ext cx="8012008" cy="5273336"/>
          </a:xfrm>
        </p:spPr>
        <p:txBody>
          <a:bodyPr>
            <a:normAutofit fontScale="90000"/>
          </a:bodyPr>
          <a:lstStyle/>
          <a:p>
            <a:br>
              <a:rPr lang="en-US" sz="4000" dirty="0"/>
            </a:br>
            <a:br>
              <a:rPr lang="en-US" sz="4000" dirty="0"/>
            </a:br>
            <a:r>
              <a:rPr lang="en-US" sz="3800" dirty="0"/>
              <a:t>Affidavits </a:t>
            </a:r>
            <a:br>
              <a:rPr lang="en-US" sz="3800" dirty="0"/>
            </a:br>
            <a:br>
              <a:rPr lang="en-US" sz="3800" dirty="0"/>
            </a:br>
            <a:r>
              <a:rPr lang="en-US" sz="3800" dirty="0"/>
              <a:t>Proposed Findings and Conclusions</a:t>
            </a:r>
            <a:br>
              <a:rPr lang="en-US" sz="3800" dirty="0"/>
            </a:br>
            <a:br>
              <a:rPr lang="en-US" sz="3800" dirty="0"/>
            </a:br>
            <a:r>
              <a:rPr lang="en-US" sz="3800" dirty="0"/>
              <a:t>Amended Findings and Conclusions</a:t>
            </a:r>
            <a:br>
              <a:rPr lang="en-US" sz="3800" dirty="0"/>
            </a:br>
            <a:br>
              <a:rPr lang="en-US" sz="3800" dirty="0"/>
            </a:br>
            <a:r>
              <a:rPr lang="en-US" sz="3800" dirty="0"/>
              <a:t>Emails</a:t>
            </a:r>
            <a:br>
              <a:rPr lang="en-US" sz="3800" dirty="0"/>
            </a:br>
            <a:br>
              <a:rPr lang="en-US" sz="3800" dirty="0"/>
            </a:br>
            <a:r>
              <a:rPr lang="en-US" sz="3800" dirty="0"/>
              <a:t>Motions </a:t>
            </a:r>
            <a:br>
              <a:rPr lang="en-US" sz="3800" dirty="0"/>
            </a:br>
            <a:br>
              <a:rPr lang="en-US" sz="3800" dirty="0"/>
            </a:br>
            <a:r>
              <a:rPr lang="en-US" sz="3800" dirty="0"/>
              <a:t>Trial Record (e.g., actual innocence)</a:t>
            </a:r>
          </a:p>
        </p:txBody>
      </p:sp>
      <p:sp>
        <p:nvSpPr>
          <p:cNvPr id="6" name="Subtitle 5"/>
          <p:cNvSpPr>
            <a:spLocks noGrp="1"/>
          </p:cNvSpPr>
          <p:nvPr>
            <p:ph type="subTitle" idx="1"/>
          </p:nvPr>
        </p:nvSpPr>
        <p:spPr>
          <a:xfrm>
            <a:off x="9259409" y="2175620"/>
            <a:ext cx="2932591" cy="3887829"/>
          </a:xfrm>
        </p:spPr>
        <p:txBody>
          <a:bodyPr>
            <a:normAutofit/>
          </a:bodyPr>
          <a:lstStyle/>
          <a:p>
            <a:r>
              <a:rPr lang="en-US" sz="4000" b="1" dirty="0">
                <a:solidFill>
                  <a:schemeClr val="tx1"/>
                </a:solidFill>
              </a:rPr>
              <a:t>Additional Documents to Forward</a:t>
            </a:r>
          </a:p>
        </p:txBody>
      </p:sp>
      <p:pic>
        <p:nvPicPr>
          <p:cNvPr id="9" name="Picture 2" descr="Image result for e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586" y="3623422"/>
            <a:ext cx="916318" cy="61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07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0" y="896645"/>
            <a:ext cx="9117368" cy="5157926"/>
          </a:xfrm>
        </p:spPr>
        <p:txBody>
          <a:bodyPr>
            <a:noAutofit/>
          </a:bodyPr>
          <a:lstStyle/>
          <a:p>
            <a:r>
              <a:rPr lang="en-US" sz="2700" b="1" dirty="0">
                <a:solidFill>
                  <a:schemeClr val="bg1"/>
                </a:solidFill>
              </a:rPr>
              <a:t>Circumstances under which the writ does not need to be forwarded?</a:t>
            </a:r>
            <a:br>
              <a:rPr lang="en-US" sz="2700" b="1" dirty="0">
                <a:solidFill>
                  <a:schemeClr val="bg1"/>
                </a:solidFill>
              </a:rPr>
            </a:br>
            <a:br>
              <a:rPr lang="en-US" sz="2800" b="1" dirty="0">
                <a:solidFill>
                  <a:schemeClr val="tx1"/>
                </a:solidFill>
              </a:rPr>
            </a:br>
            <a:r>
              <a:rPr lang="en-US" sz="2400" b="1" dirty="0">
                <a:solidFill>
                  <a:schemeClr val="tx1"/>
                </a:solidFill>
              </a:rPr>
              <a:t>a. Abuse of Writ Order Previously Entered</a:t>
            </a:r>
            <a:br>
              <a:rPr lang="en-US" sz="2400" b="1" dirty="0">
                <a:solidFill>
                  <a:schemeClr val="tx1"/>
                </a:solidFill>
              </a:rPr>
            </a:br>
            <a:br>
              <a:rPr lang="en-US" sz="2400" b="1" dirty="0">
                <a:solidFill>
                  <a:schemeClr val="tx1"/>
                </a:solidFill>
              </a:rPr>
            </a:br>
            <a:r>
              <a:rPr lang="en-US" sz="2400" b="1" dirty="0">
                <a:solidFill>
                  <a:schemeClr val="tx1"/>
                </a:solidFill>
              </a:rPr>
              <a:t>b. Not on 11.07 Form </a:t>
            </a:r>
            <a:br>
              <a:rPr lang="en-US" sz="2400" b="1" dirty="0">
                <a:solidFill>
                  <a:schemeClr val="tx1"/>
                </a:solidFill>
              </a:rPr>
            </a:br>
            <a:br>
              <a:rPr lang="en-US" sz="2400" b="1" dirty="0">
                <a:solidFill>
                  <a:schemeClr val="tx1"/>
                </a:solidFill>
              </a:rPr>
            </a:br>
            <a:r>
              <a:rPr lang="en-US" sz="2400" b="1" dirty="0">
                <a:solidFill>
                  <a:schemeClr val="tx1"/>
                </a:solidFill>
              </a:rPr>
              <a:t>c. Applicant files a motion to dismiss</a:t>
            </a:r>
            <a:br>
              <a:rPr lang="en-US" sz="2400" b="1" dirty="0">
                <a:solidFill>
                  <a:schemeClr val="tx1"/>
                </a:solidFill>
              </a:rPr>
            </a:br>
            <a:br>
              <a:rPr lang="en-US" sz="2400" b="1" dirty="0">
                <a:solidFill>
                  <a:schemeClr val="tx1"/>
                </a:solidFill>
              </a:rPr>
            </a:br>
            <a:r>
              <a:rPr lang="en-US" sz="2400" b="1" dirty="0">
                <a:solidFill>
                  <a:schemeClr val="tx1"/>
                </a:solidFill>
              </a:rPr>
              <a:t>d. Subsequent Writ</a:t>
            </a:r>
            <a:br>
              <a:rPr lang="en-US" sz="2400" b="1" dirty="0">
                <a:solidFill>
                  <a:schemeClr val="tx1"/>
                </a:solidFill>
              </a:rPr>
            </a:br>
            <a:br>
              <a:rPr lang="en-US" sz="2400" b="1" dirty="0">
                <a:solidFill>
                  <a:schemeClr val="tx1"/>
                </a:solidFill>
              </a:rPr>
            </a:br>
            <a:r>
              <a:rPr lang="en-US" sz="2400" b="1" dirty="0">
                <a:solidFill>
                  <a:schemeClr val="tx1"/>
                </a:solidFill>
              </a:rPr>
              <a:t>e. Vexatious Litigant </a:t>
            </a:r>
            <a:br>
              <a:rPr lang="en-US" sz="2400" b="1" dirty="0">
                <a:solidFill>
                  <a:schemeClr val="tx1"/>
                </a:solidFill>
              </a:rPr>
            </a:br>
            <a:br>
              <a:rPr lang="en-US" sz="2400" b="1" dirty="0">
                <a:solidFill>
                  <a:schemeClr val="tx1"/>
                </a:solidFill>
              </a:rPr>
            </a:br>
            <a:r>
              <a:rPr lang="en-US" sz="2400" b="1" dirty="0">
                <a:solidFill>
                  <a:schemeClr val="tx1"/>
                </a:solidFill>
              </a:rPr>
              <a:t>f. Conviction not Final </a:t>
            </a:r>
            <a:br>
              <a:rPr lang="en-US" sz="2400" b="1" dirty="0">
                <a:solidFill>
                  <a:schemeClr val="tx1"/>
                </a:solidFill>
              </a:rPr>
            </a:br>
            <a:endParaRPr lang="en-US" sz="2400" b="1" dirty="0">
              <a:solidFill>
                <a:schemeClr val="tx1"/>
              </a:solidFill>
            </a:endParaRPr>
          </a:p>
        </p:txBody>
      </p:sp>
      <p:pic>
        <p:nvPicPr>
          <p:cNvPr id="5124" name="Picture 4" descr="Image result for ques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473" y="1665576"/>
            <a:ext cx="2902528"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47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0000"/>
                </a:solidFill>
              </a:rPr>
              <a:t>Sealed </a:t>
            </a:r>
            <a:br>
              <a:rPr lang="en-US" b="1" dirty="0">
                <a:solidFill>
                  <a:srgbClr val="FF0000"/>
                </a:solidFill>
              </a:rPr>
            </a:br>
            <a:r>
              <a:rPr lang="en-US" b="1" dirty="0">
                <a:solidFill>
                  <a:srgbClr val="FF0000"/>
                </a:solidFill>
              </a:rPr>
              <a:t>Documents </a:t>
            </a:r>
          </a:p>
        </p:txBody>
      </p:sp>
      <p:sp>
        <p:nvSpPr>
          <p:cNvPr id="6" name="Content Placeholder 5"/>
          <p:cNvSpPr>
            <a:spLocks noGrp="1"/>
          </p:cNvSpPr>
          <p:nvPr>
            <p:ph sz="half" idx="2"/>
          </p:nvPr>
        </p:nvSpPr>
        <p:spPr/>
        <p:txBody>
          <a:bodyPr>
            <a:normAutofit/>
          </a:bodyPr>
          <a:lstStyle/>
          <a:p>
            <a:pPr marL="0" indent="0" algn="ctr">
              <a:buNone/>
            </a:pPr>
            <a:r>
              <a:rPr lang="en-US" sz="4000" b="1" dirty="0">
                <a:solidFill>
                  <a:schemeClr val="tx1"/>
                </a:solidFill>
              </a:rPr>
              <a:t>Documents must be physically sealed when forwarded</a:t>
            </a:r>
          </a:p>
        </p:txBody>
      </p:sp>
      <p:pic>
        <p:nvPicPr>
          <p:cNvPr id="6146" name="Picture 2" descr="Image result for under seal document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675356" y="1864310"/>
            <a:ext cx="3774926" cy="299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34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12" name="Content Placeholder 11"/>
          <p:cNvSpPr>
            <a:spLocks noGrp="1"/>
          </p:cNvSpPr>
          <p:nvPr>
            <p:ph idx="1"/>
          </p:nvPr>
        </p:nvSpPr>
        <p:spPr/>
        <p:txBody>
          <a:bodyPr>
            <a:normAutofit fontScale="92500" lnSpcReduction="10000"/>
          </a:bodyPr>
          <a:lstStyle/>
          <a:p>
            <a:pPr marL="0" indent="0">
              <a:buNone/>
            </a:pPr>
            <a:r>
              <a:rPr lang="en-US" sz="4800" dirty="0"/>
              <a:t>The writ record must be bound and certified</a:t>
            </a:r>
          </a:p>
          <a:p>
            <a:pPr marL="0" indent="0">
              <a:buNone/>
            </a:pPr>
            <a:endParaRPr lang="en-US" sz="4800" dirty="0"/>
          </a:p>
          <a:p>
            <a:pPr marL="0" indent="0">
              <a:buNone/>
            </a:pPr>
            <a:r>
              <a:rPr lang="en-US" sz="4800" dirty="0"/>
              <a:t>Include certification with electronic copy</a:t>
            </a:r>
          </a:p>
          <a:p>
            <a:pPr marL="0" indent="0">
              <a:buNone/>
            </a:pPr>
            <a:endParaRPr lang="en-US" sz="4800" dirty="0"/>
          </a:p>
          <a:p>
            <a:pPr marL="0" indent="0">
              <a:buNone/>
            </a:pPr>
            <a:r>
              <a:rPr lang="en-US" sz="4800" dirty="0"/>
              <a:t>Table of Contents; bookmark electronic copy</a:t>
            </a:r>
          </a:p>
        </p:txBody>
      </p:sp>
      <p:pic>
        <p:nvPicPr>
          <p:cNvPr id="7170" name="Picture 2" descr="Image result for bound and cert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7" y="1757074"/>
            <a:ext cx="3304308"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572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rPr>
              <a:t>What gets mailed to the Applicant ?</a:t>
            </a:r>
            <a:br>
              <a:rPr lang="en-US" b="1" dirty="0">
                <a:solidFill>
                  <a:schemeClr val="tx1"/>
                </a:solidFill>
              </a:rPr>
            </a:br>
            <a:br>
              <a:rPr lang="en-US" b="1" dirty="0">
                <a:solidFill>
                  <a:schemeClr val="tx1"/>
                </a:solidFill>
              </a:rPr>
            </a:br>
            <a:endParaRPr lang="en-US" b="1" dirty="0">
              <a:solidFill>
                <a:schemeClr val="tx1"/>
              </a:solidFill>
            </a:endParaRPr>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2532656" y="8449471"/>
            <a:ext cx="1198279" cy="1748267"/>
          </a:xfrm>
        </p:spPr>
        <p:txBody>
          <a:bodyPr/>
          <a:lstStyle/>
          <a:p>
            <a:endParaRPr lang="en-US" dirty="0"/>
          </a:p>
        </p:txBody>
      </p:sp>
      <p:pic>
        <p:nvPicPr>
          <p:cNvPr id="8194" name="Picture 2" descr="Image result for mai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3127663"/>
            <a:ext cx="3221182" cy="23054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76938" y="1781502"/>
            <a:ext cx="6471821" cy="3477875"/>
          </a:xfrm>
          <a:prstGeom prst="rect">
            <a:avLst/>
          </a:prstGeom>
          <a:noFill/>
        </p:spPr>
        <p:txBody>
          <a:bodyPr wrap="square" rtlCol="0">
            <a:spAutoFit/>
          </a:bodyPr>
          <a:lstStyle/>
          <a:p>
            <a:r>
              <a:rPr lang="en-US" sz="4400" b="1" dirty="0">
                <a:effectLst>
                  <a:outerShdw blurRad="50800" dist="38100" dir="13500000" algn="br" rotWithShape="0">
                    <a:prstClr val="black">
                      <a:alpha val="40000"/>
                    </a:prstClr>
                  </a:outerShdw>
                </a:effectLst>
              </a:rPr>
              <a:t>Anything filed pursuant to the writ proceedings, minus the Reporter’s Record and Clerk’s Record from Direct Appeal</a:t>
            </a:r>
          </a:p>
        </p:txBody>
      </p:sp>
    </p:spTree>
    <p:extLst>
      <p:ext uri="{BB962C8B-B14F-4D97-AF65-F5344CB8AC3E}">
        <p14:creationId xmlns:p14="http://schemas.microsoft.com/office/powerpoint/2010/main" val="3625441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43399" y="1298448"/>
            <a:ext cx="7491845" cy="3255264"/>
          </a:xfrm>
        </p:spPr>
        <p:txBody>
          <a:bodyPr>
            <a:normAutofit/>
          </a:bodyPr>
          <a:lstStyle/>
          <a:p>
            <a:r>
              <a:rPr lang="en-US" dirty="0"/>
              <a:t>Update the CCA with any change in mailing address or email added </a:t>
            </a:r>
          </a:p>
        </p:txBody>
      </p:sp>
      <p:pic>
        <p:nvPicPr>
          <p:cNvPr id="9218" name="Picture 2" descr="Image result for rememb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87842"/>
            <a:ext cx="38100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76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wilight 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0"/>
            <a:ext cx="124205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69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278385"/>
            <a:ext cx="9135121" cy="4847207"/>
          </a:xfrm>
        </p:spPr>
        <p:txBody>
          <a:bodyPr>
            <a:normAutofit fontScale="90000"/>
          </a:bodyPr>
          <a:lstStyle/>
          <a:p>
            <a:br>
              <a:rPr lang="en-US" sz="4400" i="1" dirty="0"/>
            </a:br>
            <a:br>
              <a:rPr lang="en-US" sz="4400" i="1" dirty="0"/>
            </a:br>
            <a:br>
              <a:rPr lang="en-US" sz="4400" i="1" dirty="0"/>
            </a:br>
            <a:r>
              <a:rPr lang="en-US" sz="2400" b="1" dirty="0">
                <a:solidFill>
                  <a:schemeClr val="tx1">
                    <a:lumMod val="75000"/>
                    <a:lumOff val="25000"/>
                  </a:schemeClr>
                </a:solidFill>
              </a:rPr>
              <a:t>Provide Free 11.07 Form</a:t>
            </a:r>
            <a:br>
              <a:rPr lang="en-US" sz="2700" dirty="0">
                <a:solidFill>
                  <a:schemeClr val="tx1">
                    <a:lumMod val="75000"/>
                    <a:lumOff val="25000"/>
                  </a:schemeClr>
                </a:solidFill>
              </a:rPr>
            </a:br>
            <a:br>
              <a:rPr lang="en-US" sz="2700" dirty="0">
                <a:solidFill>
                  <a:schemeClr val="tx1">
                    <a:lumMod val="75000"/>
                    <a:lumOff val="25000"/>
                  </a:schemeClr>
                </a:solidFill>
              </a:rPr>
            </a:br>
            <a:r>
              <a:rPr lang="en-US" sz="2200" b="1" dirty="0">
                <a:solidFill>
                  <a:schemeClr val="tx1">
                    <a:lumMod val="75000"/>
                    <a:lumOff val="25000"/>
                  </a:schemeClr>
                </a:solidFill>
              </a:rPr>
              <a:t>Filed with Clerk of Convicting Court</a:t>
            </a:r>
            <a:br>
              <a:rPr lang="en-US" sz="2200" dirty="0">
                <a:solidFill>
                  <a:schemeClr val="tx1">
                    <a:lumMod val="75000"/>
                    <a:lumOff val="25000"/>
                  </a:schemeClr>
                </a:solidFill>
              </a:rPr>
            </a:br>
            <a:br>
              <a:rPr lang="en-US" sz="2200" dirty="0"/>
            </a:br>
            <a:r>
              <a:rPr lang="en-US" sz="2200" dirty="0"/>
              <a:t>	A district court [has] jurisdiction over a writ application filed after 9:00 	a.m. on the day 	the mandate issues in the underlying direct appeal unless evidence to the 	contrary appears in the habeas record.”  </a:t>
            </a:r>
            <a:r>
              <a:rPr lang="en-US" sz="2200" i="1" dirty="0"/>
              <a:t>Ex parte 	Hastings</a:t>
            </a:r>
            <a:r>
              <a:rPr lang="en-US" sz="2200" dirty="0"/>
              <a:t>, 366 S.W.3d 199, 201 (Tex. 	Crim. App. 2012). </a:t>
            </a:r>
            <a:br>
              <a:rPr lang="en-US" sz="2200" dirty="0"/>
            </a:br>
            <a:br>
              <a:rPr lang="en-US" sz="2200" dirty="0"/>
            </a:br>
            <a:r>
              <a:rPr lang="en-US" sz="2200" dirty="0"/>
              <a:t>	When the Court of Criminal Appeals grants an out-of-time PDR, </a:t>
            </a:r>
            <a:r>
              <a:rPr lang="en-US" sz="2200" dirty="0">
                <a:sym typeface="WP TypographicSymbols" panose="00000400000000000000" pitchFamily="2" charset="0"/>
              </a:rPr>
              <a:t></a:t>
            </a:r>
            <a:r>
              <a:rPr lang="en-US" sz="2200" dirty="0"/>
              <a:t>with respect  to the 	finality requirement of Article 11.07, . . .[it does] not . . . 	render the court of 	</a:t>
            </a:r>
            <a:r>
              <a:rPr lang="en-US" sz="2200" dirty="0" err="1"/>
              <a:t>appeals</a:t>
            </a:r>
            <a:r>
              <a:rPr lang="en-US" sz="2200" dirty="0" err="1">
                <a:sym typeface="WP TypographicSymbols" panose="00000400000000000000" pitchFamily="2" charset="0"/>
              </a:rPr>
              <a:t></a:t>
            </a:r>
            <a:r>
              <a:rPr lang="en-US" sz="2200" dirty="0" err="1"/>
              <a:t>s</a:t>
            </a:r>
            <a:r>
              <a:rPr lang="en-US" sz="2200" dirty="0"/>
              <a:t> mandate ineffective but rather merely to hold the court of </a:t>
            </a:r>
            <a:r>
              <a:rPr lang="en-US" sz="2200" dirty="0" err="1"/>
              <a:t>appeals</a:t>
            </a:r>
            <a:r>
              <a:rPr lang="en-US" sz="2200" dirty="0" err="1">
                <a:sym typeface="WP TypographicSymbols" panose="00000400000000000000" pitchFamily="2" charset="0"/>
              </a:rPr>
              <a:t></a:t>
            </a:r>
            <a:r>
              <a:rPr lang="en-US" sz="2200" dirty="0" err="1"/>
              <a:t>s</a:t>
            </a:r>
            <a:r>
              <a:rPr lang="en-US" sz="2200" dirty="0"/>
              <a:t> 	mandate temporarily dormant until [the Court] . . . . dispose[s] of [the] out‑of‑time 	PDR.</a:t>
            </a:r>
            <a:r>
              <a:rPr lang="en-US" sz="2200" dirty="0">
                <a:sym typeface="WP TypographicSymbols" panose="00000400000000000000" pitchFamily="2" charset="0"/>
              </a:rPr>
              <a:t></a:t>
            </a:r>
            <a:r>
              <a:rPr lang="en-US" sz="2200" dirty="0"/>
              <a:t>  </a:t>
            </a:r>
            <a:r>
              <a:rPr lang="en-US" sz="2200" i="1" dirty="0"/>
              <a:t>Ex parte Webb</a:t>
            </a:r>
            <a:r>
              <a:rPr lang="en-US" sz="2200" dirty="0"/>
              <a:t>, 270 S.W.3d 108, 111 (Tex. Crim. App. 2008). </a:t>
            </a:r>
            <a:br>
              <a:rPr lang="en-US" sz="2200" dirty="0"/>
            </a:br>
            <a:br>
              <a:rPr lang="en-US" sz="2200" dirty="0"/>
            </a:br>
            <a:r>
              <a:rPr lang="en-US" sz="2200" b="1" dirty="0">
                <a:solidFill>
                  <a:schemeClr val="tx1">
                    <a:lumMod val="75000"/>
                    <a:lumOff val="25000"/>
                  </a:schemeClr>
                </a:solidFill>
              </a:rPr>
              <a:t>Clerk Shall Assign Number Ancillary to Conviction </a:t>
            </a:r>
            <a:br>
              <a:rPr lang="en-US" sz="2200" dirty="0">
                <a:solidFill>
                  <a:schemeClr val="tx1">
                    <a:lumMod val="75000"/>
                    <a:lumOff val="25000"/>
                  </a:schemeClr>
                </a:solidFill>
              </a:rPr>
            </a:br>
            <a:br>
              <a:rPr lang="en-US" sz="2200" dirty="0">
                <a:solidFill>
                  <a:schemeClr val="tx1">
                    <a:lumMod val="75000"/>
                    <a:lumOff val="25000"/>
                  </a:schemeClr>
                </a:solidFill>
              </a:rPr>
            </a:br>
            <a:r>
              <a:rPr lang="en-US" sz="2200" b="1" dirty="0">
                <a:solidFill>
                  <a:schemeClr val="tx1">
                    <a:lumMod val="75000"/>
                    <a:lumOff val="25000"/>
                  </a:schemeClr>
                </a:solidFill>
              </a:rPr>
              <a:t>Returnable to the Court of Criminal Appeals</a:t>
            </a:r>
          </a:p>
        </p:txBody>
      </p:sp>
      <p:sp>
        <p:nvSpPr>
          <p:cNvPr id="9" name="Subtitle 6"/>
          <p:cNvSpPr txBox="1">
            <a:spLocks/>
          </p:cNvSpPr>
          <p:nvPr/>
        </p:nvSpPr>
        <p:spPr>
          <a:xfrm>
            <a:off x="0" y="159799"/>
            <a:ext cx="9307469" cy="56817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sz="3400" b="1" dirty="0">
                <a:solidFill>
                  <a:schemeClr val="tx1">
                    <a:lumMod val="65000"/>
                    <a:lumOff val="35000"/>
                  </a:schemeClr>
                </a:solidFill>
              </a:rPr>
              <a:t>Filing 11.07, Non-Death, Final Felony Conviction  </a:t>
            </a:r>
          </a:p>
        </p:txBody>
      </p:sp>
    </p:spTree>
    <p:extLst>
      <p:ext uri="{BB962C8B-B14F-4D97-AF65-F5344CB8AC3E}">
        <p14:creationId xmlns:p14="http://schemas.microsoft.com/office/powerpoint/2010/main" val="125360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Autofit/>
          </a:bodyPr>
          <a:lstStyle/>
          <a:p>
            <a:pPr algn="ctr"/>
            <a:r>
              <a:rPr lang="en-US" sz="6600" b="1" dirty="0"/>
              <a:t>Deadlines</a:t>
            </a:r>
          </a:p>
        </p:txBody>
      </p:sp>
      <p:pic>
        <p:nvPicPr>
          <p:cNvPr id="3078" name="Picture 6" descr="https://tse1.mm.bing.net/th?&amp;id=OIP.Ma2068b742c145c9f1ce8a510bdce0f40o0&amp;w=279&amp;h=299&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374" y="773759"/>
            <a:ext cx="4074851" cy="37272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dead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0124"/>
            <a:ext cx="4395355" cy="392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6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thoughtsofpastpresentfuture.files.wordpress.com/2015/09/pixmac000084284866_forw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29917"/>
            <a:ext cx="9168062" cy="54061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p:txBody>
          <a:bodyPr/>
          <a:lstStyle/>
          <a:p>
            <a:pPr algn="ctr"/>
            <a:r>
              <a:rPr lang="en-US" dirty="0">
                <a:solidFill>
                  <a:schemeClr val="tx1"/>
                </a:solidFill>
              </a:rPr>
              <a:t>Forward to the State</a:t>
            </a:r>
          </a:p>
        </p:txBody>
      </p:sp>
    </p:spTree>
    <p:extLst>
      <p:ext uri="{BB962C8B-B14F-4D97-AF65-F5344CB8AC3E}">
        <p14:creationId xmlns:p14="http://schemas.microsoft.com/office/powerpoint/2010/main" val="213672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rPr>
              <a:t>State’s Response </a:t>
            </a:r>
          </a:p>
        </p:txBody>
      </p:sp>
      <p:sp>
        <p:nvSpPr>
          <p:cNvPr id="12" name="TextBox 11"/>
          <p:cNvSpPr txBox="1"/>
          <p:nvPr/>
        </p:nvSpPr>
        <p:spPr>
          <a:xfrm>
            <a:off x="4371474" y="2331720"/>
            <a:ext cx="7507703" cy="6316134"/>
          </a:xfrm>
          <a:prstGeom prst="rect">
            <a:avLst/>
          </a:prstGeom>
          <a:noFill/>
        </p:spPr>
        <p:txBody>
          <a:bodyPr wrap="square" rtlCol="0">
            <a:spAutoFit/>
          </a:bodyPr>
          <a:lstStyle/>
          <a:p>
            <a:r>
              <a:rPr lang="en-US" sz="3200" dirty="0">
                <a:effectLst>
                  <a:outerShdw blurRad="50800" dist="50800" dir="5400000" algn="ctr" rotWithShape="0">
                    <a:srgbClr val="C00000"/>
                  </a:outerShdw>
                </a:effectLst>
              </a:rPr>
              <a:t>When is the State’s Response Due?</a:t>
            </a:r>
          </a:p>
          <a:p>
            <a:endParaRPr lang="en-US" sz="3200" dirty="0"/>
          </a:p>
          <a:p>
            <a:pPr marL="342900" indent="-342900">
              <a:buAutoNum type="alphaLcPeriod"/>
            </a:pPr>
            <a:r>
              <a:rPr lang="en-US" sz="3200" dirty="0">
                <a:solidFill>
                  <a:schemeClr val="tx1">
                    <a:lumMod val="75000"/>
                    <a:lumOff val="25000"/>
                  </a:schemeClr>
                </a:solidFill>
              </a:rPr>
              <a:t>20 days after filed with the clerk.</a:t>
            </a:r>
          </a:p>
          <a:p>
            <a:endParaRPr lang="en-US" sz="3200" dirty="0">
              <a:solidFill>
                <a:schemeClr val="tx1">
                  <a:lumMod val="75000"/>
                  <a:lumOff val="25000"/>
                </a:schemeClr>
              </a:solidFill>
            </a:endParaRPr>
          </a:p>
          <a:p>
            <a:r>
              <a:rPr lang="en-US" sz="3200" dirty="0">
                <a:solidFill>
                  <a:schemeClr val="tx1">
                    <a:lumMod val="75000"/>
                    <a:lumOff val="25000"/>
                  </a:schemeClr>
                </a:solidFill>
              </a:rPr>
              <a:t>b. 15 days after filed with the clerk.</a:t>
            </a:r>
          </a:p>
          <a:p>
            <a:endParaRPr lang="en-US" sz="3200" dirty="0">
              <a:solidFill>
                <a:schemeClr val="tx1">
                  <a:lumMod val="75000"/>
                  <a:lumOff val="25000"/>
                </a:schemeClr>
              </a:solidFill>
            </a:endParaRPr>
          </a:p>
          <a:p>
            <a:r>
              <a:rPr lang="en-US" sz="3200" dirty="0">
                <a:solidFill>
                  <a:schemeClr val="tx1">
                    <a:lumMod val="75000"/>
                    <a:lumOff val="25000"/>
                  </a:schemeClr>
                </a:solidFill>
              </a:rPr>
              <a:t>c. 15 days after it is received by the State.</a:t>
            </a:r>
          </a:p>
          <a:p>
            <a:endParaRPr lang="en-US" sz="3200" dirty="0">
              <a:solidFill>
                <a:schemeClr val="tx1">
                  <a:lumMod val="75000"/>
                  <a:lumOff val="25000"/>
                </a:schemeClr>
              </a:solidFill>
            </a:endParaRPr>
          </a:p>
          <a:p>
            <a:r>
              <a:rPr lang="en-US" sz="3200" dirty="0">
                <a:solidFill>
                  <a:schemeClr val="tx1">
                    <a:lumMod val="75000"/>
                    <a:lumOff val="25000"/>
                  </a:schemeClr>
                </a:solidFill>
              </a:rPr>
              <a:t>d. 30 days after it is received by the State.</a:t>
            </a:r>
          </a:p>
          <a:p>
            <a:pPr marL="342900" indent="-342900">
              <a:buAutoNum type="alphaLcPeriod"/>
            </a:pPr>
            <a:endParaRPr lang="en-US" sz="3200" dirty="0"/>
          </a:p>
          <a:p>
            <a:pPr marL="342900" indent="-342900">
              <a:buAutoNum type="alphaLcPeriod"/>
            </a:pPr>
            <a:endParaRPr lang="en-US" sz="3200" dirty="0"/>
          </a:p>
          <a:p>
            <a:pPr marL="342900" indent="-342900">
              <a:buAutoNum type="alphaLcPeriod"/>
            </a:pPr>
            <a:endParaRPr lang="en-US" dirty="0"/>
          </a:p>
          <a:p>
            <a:pPr marL="342900" indent="-342900">
              <a:buAutoNum type="alphaLcPeriod"/>
            </a:pPr>
            <a:endParaRPr lang="en-US" dirty="0"/>
          </a:p>
          <a:p>
            <a:endParaRPr lang="en-US" dirty="0"/>
          </a:p>
        </p:txBody>
      </p:sp>
      <p:pic>
        <p:nvPicPr>
          <p:cNvPr id="1026" name="Picture 2" descr="Image result for Due date"/>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946" r="6946"/>
          <a:stretch>
            <a:fillRect/>
          </a:stretch>
        </p:blipFill>
        <p:spPr bwMode="auto">
          <a:xfrm>
            <a:off x="4467224" y="0"/>
            <a:ext cx="3133726" cy="1905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482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305" y="1298448"/>
            <a:ext cx="7887743" cy="3255264"/>
          </a:xfrm>
        </p:spPr>
        <p:txBody>
          <a:bodyPr>
            <a:normAutofit fontScale="90000"/>
          </a:bodyPr>
          <a:lstStyle/>
          <a:p>
            <a:r>
              <a:rPr lang="en-US" dirty="0">
                <a:solidFill>
                  <a:schemeClr val="tx1"/>
                </a:solidFill>
              </a:rPr>
              <a:t>Court’s Duty </a:t>
            </a:r>
            <a:br>
              <a:rPr lang="en-US" dirty="0">
                <a:solidFill>
                  <a:srgbClr val="0070C0"/>
                </a:solidFill>
              </a:rPr>
            </a:br>
            <a:br>
              <a:rPr lang="en-US" dirty="0"/>
            </a:br>
            <a:r>
              <a:rPr lang="en-US" dirty="0"/>
              <a:t>Decide if controverted, unresolved  issues 20 days after State’s time-period to respond expires.</a:t>
            </a:r>
          </a:p>
        </p:txBody>
      </p:sp>
      <p:graphicFrame>
        <p:nvGraphicFramePr>
          <p:cNvPr id="8" name="Diagram 7"/>
          <p:cNvGraphicFramePr/>
          <p:nvPr>
            <p:extLst>
              <p:ext uri="{D42A27DB-BD31-4B8C-83A1-F6EECF244321}">
                <p14:modId xmlns:p14="http://schemas.microsoft.com/office/powerpoint/2010/main" val="3852132324"/>
              </p:ext>
            </p:extLst>
          </p:nvPr>
        </p:nvGraphicFramePr>
        <p:xfrm>
          <a:off x="561474" y="4660231"/>
          <a:ext cx="8128000" cy="123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question que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2107" y="1802731"/>
            <a:ext cx="2495550" cy="28575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180084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is your duty if the Court fails to act in 20 days?</a:t>
            </a:r>
          </a:p>
        </p:txBody>
      </p:sp>
      <p:sp>
        <p:nvSpPr>
          <p:cNvPr id="3" name="Content Placeholder 2"/>
          <p:cNvSpPr>
            <a:spLocks noGrp="1"/>
          </p:cNvSpPr>
          <p:nvPr>
            <p:ph idx="1"/>
          </p:nvPr>
        </p:nvSpPr>
        <p:spPr/>
        <p:txBody>
          <a:bodyPr>
            <a:normAutofit/>
          </a:bodyPr>
          <a:lstStyle/>
          <a:p>
            <a:pPr marL="0" indent="0">
              <a:buNone/>
            </a:pPr>
            <a:r>
              <a:rPr lang="en-US" sz="3200" dirty="0">
                <a:solidFill>
                  <a:schemeClr val="tx1"/>
                </a:solidFill>
              </a:rPr>
              <a:t>a. </a:t>
            </a:r>
            <a:r>
              <a:rPr lang="en-US" sz="3200" dirty="0"/>
              <a:t>Tattle on the habeas court to the Court of Criminal Appeals. </a:t>
            </a:r>
          </a:p>
          <a:p>
            <a:pPr marL="0" indent="0">
              <a:buNone/>
            </a:pPr>
            <a:endParaRPr lang="en-US" sz="3200" dirty="0"/>
          </a:p>
          <a:p>
            <a:pPr marL="0" indent="0">
              <a:buNone/>
            </a:pPr>
            <a:r>
              <a:rPr lang="en-US" sz="3200" dirty="0">
                <a:solidFill>
                  <a:schemeClr val="tx1"/>
                </a:solidFill>
              </a:rPr>
              <a:t>b. </a:t>
            </a:r>
            <a:r>
              <a:rPr lang="en-US" sz="3200" dirty="0"/>
              <a:t>Wait for the Court to act.</a:t>
            </a:r>
          </a:p>
          <a:p>
            <a:pPr marL="0" indent="0">
              <a:buNone/>
            </a:pPr>
            <a:endParaRPr lang="en-US" sz="3200" dirty="0"/>
          </a:p>
          <a:p>
            <a:pPr marL="0" indent="0">
              <a:buNone/>
            </a:pPr>
            <a:r>
              <a:rPr lang="en-US" sz="3200" dirty="0">
                <a:solidFill>
                  <a:schemeClr val="tx1"/>
                </a:solidFill>
              </a:rPr>
              <a:t>c. </a:t>
            </a:r>
            <a:r>
              <a:rPr lang="en-US" sz="3200" dirty="0"/>
              <a:t>Ask the Court for a determination. </a:t>
            </a:r>
          </a:p>
          <a:p>
            <a:pPr marL="0" indent="0">
              <a:buNone/>
            </a:pPr>
            <a:endParaRPr lang="en-US" sz="3200" dirty="0"/>
          </a:p>
          <a:p>
            <a:pPr marL="0" indent="0">
              <a:buNone/>
            </a:pPr>
            <a:r>
              <a:rPr lang="en-US" sz="3200" dirty="0">
                <a:solidFill>
                  <a:schemeClr val="tx1"/>
                </a:solidFill>
              </a:rPr>
              <a:t>d. </a:t>
            </a:r>
            <a:r>
              <a:rPr lang="en-US" sz="3200" dirty="0"/>
              <a:t>Forward the record to the Court of Criminal Appeals. </a:t>
            </a:r>
          </a:p>
        </p:txBody>
      </p:sp>
    </p:spTree>
    <p:extLst>
      <p:ext uri="{BB962C8B-B14F-4D97-AF65-F5344CB8AC3E}">
        <p14:creationId xmlns:p14="http://schemas.microsoft.com/office/powerpoint/2010/main" val="133718745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1428</TotalTime>
  <Words>1562</Words>
  <Application>Microsoft Office PowerPoint</Application>
  <PresentationFormat>Widescreen</PresentationFormat>
  <Paragraphs>167</Paragraphs>
  <Slides>28</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Corbel</vt:lpstr>
      <vt:lpstr>Wingdings 2</vt:lpstr>
      <vt:lpstr>WP TypographicSymbols</vt:lpstr>
      <vt:lpstr>Frame</vt:lpstr>
      <vt:lpstr>Habeas Corpus Filing Procedures </vt:lpstr>
      <vt:lpstr>Article 11.07: Final Felony Conviction, Non-Death   filed in district court and forwarded to CCA  Article 11.071: Death Penalty   filed in district court and forwarded to CCA  Article 11.072: Community Supervision; felony and misdemeanor order or judgment  filed in court supervision was granted and appealed to COA  Article 11.073: Scientific Evidence  apply procedures for 11.07, 11.071, and 11.072  Article 11.08:  Charged with Felony and Confined  filed in court charged, or district of residence of nearest judge  Article 11.09: Charged with Misdemeanor and Confined  filed in county charged, or county of residence of nearest judge</vt:lpstr>
      <vt:lpstr>PowerPoint Presentation</vt:lpstr>
      <vt:lpstr>   Provide Free 11.07 Form  Filed with Clerk of Convicting Court   A district court [has] jurisdiction over a writ application filed after 9:00  a.m. on the day  the mandate issues in the underlying direct appeal unless evidence to the  contrary appears in the habeas record.”  Ex parte  Hastings, 366 S.W.3d 199, 201 (Tex.  Crim. App. 2012).    When the Court of Criminal Appeals grants an out-of-time PDR, with respect  to the  finality requirement of Article 11.07, . . .[it does] not . . .  render the court of  appealss mandate ineffective but rather merely to hold the court of appealss  mandate temporarily dormant until [the Court] . . . . dispose[s] of [the] out‑of‑time  PDR.  Ex parte Webb, 270 S.W.3d 108, 111 (Tex. Crim. App. 2008).   Clerk Shall Assign Number Ancillary to Conviction   Returnable to the Court of Criminal Appeals</vt:lpstr>
      <vt:lpstr>PowerPoint Presentation</vt:lpstr>
      <vt:lpstr>Forward to the State</vt:lpstr>
      <vt:lpstr>State’s Response </vt:lpstr>
      <vt:lpstr>Court’s Duty   Decide if controverted, unresolved  issues 20 days after State’s time-period to respond expires.</vt:lpstr>
      <vt:lpstr>What is your duty if the Court fails to act in 20 days?</vt:lpstr>
      <vt:lpstr>When the  Court Acts  </vt:lpstr>
      <vt:lpstr>Unless granted an extension, the clerk must forward the application 181 days after the State’s Receipt.  </vt:lpstr>
      <vt:lpstr>Findings and Conclusions of Law </vt:lpstr>
      <vt:lpstr>Objections must be filed 10 days from the date the party receives the court’s findings and conclusions.</vt:lpstr>
      <vt:lpstr>   Remanded  Applications   Time triggered by Order</vt:lpstr>
      <vt:lpstr>Convenience  </vt:lpstr>
      <vt:lpstr>          What if you fail to comply?</vt:lpstr>
      <vt:lpstr>Effective February 1, 2017  Procedures After Writ forwarded to CCA</vt:lpstr>
      <vt:lpstr>The party must file a motion to stay pending the filing of evidence. The CCA will then designate a time frame for filing in the district court.   The district clerk shall immediately send a copy to the habeas judge and other parties.</vt:lpstr>
      <vt:lpstr>Record Keeping Practices</vt:lpstr>
      <vt:lpstr>Compiling the Writ Record   </vt:lpstr>
      <vt:lpstr>Summary Sheet in Every Case</vt:lpstr>
      <vt:lpstr>Documents to Forward in Every Case</vt:lpstr>
      <vt:lpstr>  Affidavits   Proposed Findings and Conclusions  Amended Findings and Conclusions  Emails  Motions   Trial Record (e.g., actual innocence)</vt:lpstr>
      <vt:lpstr>Circumstances under which the writ does not need to be forwarded?  a. Abuse of Writ Order Previously Entered  b. Not on 11.07 Form   c. Applicant files a motion to dismiss  d. Subsequent Writ  e. Vexatious Litigant   f. Conviction not Final  </vt:lpstr>
      <vt:lpstr>Sealed  Documents </vt:lpstr>
      <vt:lpstr>PowerPoint Presentation</vt:lpstr>
      <vt:lpstr>What gets mailed to the Applicant ?  </vt:lpstr>
      <vt:lpstr>Update the CCA with any change in mailing address or email added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Habeas Corpus Filing Procedures </dc:title>
  <dc:creator>Stacey Soule</dc:creator>
  <cp:lastModifiedBy>Stacey Soule</cp:lastModifiedBy>
  <cp:revision>135</cp:revision>
  <cp:lastPrinted>2017-02-02T16:21:47Z</cp:lastPrinted>
  <dcterms:created xsi:type="dcterms:W3CDTF">2017-01-19T14:41:15Z</dcterms:created>
  <dcterms:modified xsi:type="dcterms:W3CDTF">2017-02-10T21:25:43Z</dcterms:modified>
</cp:coreProperties>
</file>