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08" r:id="rId3"/>
    <p:sldId id="257" r:id="rId4"/>
    <p:sldId id="273" r:id="rId5"/>
    <p:sldId id="258" r:id="rId6"/>
    <p:sldId id="260" r:id="rId7"/>
    <p:sldId id="261" r:id="rId8"/>
    <p:sldId id="262" r:id="rId9"/>
    <p:sldId id="263" r:id="rId10"/>
    <p:sldId id="264" r:id="rId11"/>
    <p:sldId id="265" r:id="rId12"/>
    <p:sldId id="266" r:id="rId13"/>
    <p:sldId id="267" r:id="rId14"/>
    <p:sldId id="268" r:id="rId15"/>
    <p:sldId id="274" r:id="rId16"/>
    <p:sldId id="269" r:id="rId17"/>
    <p:sldId id="271" r:id="rId18"/>
    <p:sldId id="270" r:id="rId19"/>
    <p:sldId id="272" r:id="rId20"/>
    <p:sldId id="275" r:id="rId21"/>
    <p:sldId id="276" r:id="rId22"/>
    <p:sldId id="293" r:id="rId23"/>
    <p:sldId id="277" r:id="rId24"/>
    <p:sldId id="278" r:id="rId25"/>
    <p:sldId id="279" r:id="rId26"/>
    <p:sldId id="280" r:id="rId27"/>
    <p:sldId id="281" r:id="rId28"/>
    <p:sldId id="282" r:id="rId29"/>
    <p:sldId id="283" r:id="rId30"/>
    <p:sldId id="284" r:id="rId31"/>
    <p:sldId id="285" r:id="rId32"/>
    <p:sldId id="287" r:id="rId33"/>
    <p:sldId id="305" r:id="rId34"/>
    <p:sldId id="286" r:id="rId35"/>
    <p:sldId id="288" r:id="rId36"/>
    <p:sldId id="289" r:id="rId37"/>
    <p:sldId id="290" r:id="rId38"/>
    <p:sldId id="291" r:id="rId39"/>
    <p:sldId id="292" r:id="rId40"/>
    <p:sldId id="294" r:id="rId41"/>
    <p:sldId id="295" r:id="rId42"/>
    <p:sldId id="296" r:id="rId43"/>
    <p:sldId id="297" r:id="rId44"/>
    <p:sldId id="306" r:id="rId45"/>
    <p:sldId id="298" r:id="rId46"/>
    <p:sldId id="299" r:id="rId47"/>
    <p:sldId id="300" r:id="rId48"/>
    <p:sldId id="301" r:id="rId49"/>
    <p:sldId id="302" r:id="rId50"/>
    <p:sldId id="304" r:id="rId51"/>
    <p:sldId id="303" r:id="rId52"/>
    <p:sldId id="307" r:id="rId5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97" autoAdjust="0"/>
    <p:restoredTop sz="94660"/>
  </p:normalViewPr>
  <p:slideViewPr>
    <p:cSldViewPr snapToGrid="0">
      <p:cViewPr varScale="1">
        <p:scale>
          <a:sx n="78" d="100"/>
          <a:sy n="78" d="100"/>
        </p:scale>
        <p:origin x="77" y="206"/>
      </p:cViewPr>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8463778-6720-4415-9FC6-40ECF03CE090}" type="datetimeFigureOut">
              <a:rPr lang="en-US" smtClean="0"/>
              <a:t>3/8/2016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BBDABCF-F11E-4685-B55E-47C6328EADCC}" type="slidenum">
              <a:rPr lang="en-US" smtClean="0"/>
              <a:t>‹#›</a:t>
            </a:fld>
            <a:endParaRPr lang="en-US"/>
          </a:p>
        </p:txBody>
      </p:sp>
    </p:spTree>
    <p:extLst>
      <p:ext uri="{BB962C8B-B14F-4D97-AF65-F5344CB8AC3E}">
        <p14:creationId xmlns:p14="http://schemas.microsoft.com/office/powerpoint/2010/main" val="1868308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4CACF3C-1F50-4FE4-8F03-E74A96B29C20}" type="datetimeFigureOut">
              <a:rPr lang="en-US" smtClean="0"/>
              <a:t>3/8/2016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C15E28E-C7BA-4463-BEDA-700A00E7EEA2}" type="slidenum">
              <a:rPr lang="en-US" smtClean="0"/>
              <a:t>‹#›</a:t>
            </a:fld>
            <a:endParaRPr lang="en-US"/>
          </a:p>
        </p:txBody>
      </p:sp>
    </p:spTree>
    <p:extLst>
      <p:ext uri="{BB962C8B-B14F-4D97-AF65-F5344CB8AC3E}">
        <p14:creationId xmlns:p14="http://schemas.microsoft.com/office/powerpoint/2010/main" val="356368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4</a:t>
            </a:fld>
            <a:endParaRPr lang="en-US"/>
          </a:p>
        </p:txBody>
      </p:sp>
    </p:spTree>
    <p:extLst>
      <p:ext uri="{BB962C8B-B14F-4D97-AF65-F5344CB8AC3E}">
        <p14:creationId xmlns:p14="http://schemas.microsoft.com/office/powerpoint/2010/main" val="208689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20</a:t>
            </a:fld>
            <a:endParaRPr lang="en-US"/>
          </a:p>
        </p:txBody>
      </p:sp>
    </p:spTree>
    <p:extLst>
      <p:ext uri="{BB962C8B-B14F-4D97-AF65-F5344CB8AC3E}">
        <p14:creationId xmlns:p14="http://schemas.microsoft.com/office/powerpoint/2010/main" val="240567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21</a:t>
            </a:fld>
            <a:endParaRPr lang="en-US"/>
          </a:p>
        </p:txBody>
      </p:sp>
    </p:spTree>
    <p:extLst>
      <p:ext uri="{BB962C8B-B14F-4D97-AF65-F5344CB8AC3E}">
        <p14:creationId xmlns:p14="http://schemas.microsoft.com/office/powerpoint/2010/main" val="256365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22</a:t>
            </a:fld>
            <a:endParaRPr lang="en-US"/>
          </a:p>
        </p:txBody>
      </p:sp>
    </p:spTree>
    <p:extLst>
      <p:ext uri="{BB962C8B-B14F-4D97-AF65-F5344CB8AC3E}">
        <p14:creationId xmlns:p14="http://schemas.microsoft.com/office/powerpoint/2010/main" val="267924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23</a:t>
            </a:fld>
            <a:endParaRPr lang="en-US"/>
          </a:p>
        </p:txBody>
      </p:sp>
    </p:spTree>
    <p:extLst>
      <p:ext uri="{BB962C8B-B14F-4D97-AF65-F5344CB8AC3E}">
        <p14:creationId xmlns:p14="http://schemas.microsoft.com/office/powerpoint/2010/main" val="381116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24</a:t>
            </a:fld>
            <a:endParaRPr lang="en-US"/>
          </a:p>
        </p:txBody>
      </p:sp>
    </p:spTree>
    <p:extLst>
      <p:ext uri="{BB962C8B-B14F-4D97-AF65-F5344CB8AC3E}">
        <p14:creationId xmlns:p14="http://schemas.microsoft.com/office/powerpoint/2010/main" val="227400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25</a:t>
            </a:fld>
            <a:endParaRPr lang="en-US"/>
          </a:p>
        </p:txBody>
      </p:sp>
    </p:spTree>
    <p:extLst>
      <p:ext uri="{BB962C8B-B14F-4D97-AF65-F5344CB8AC3E}">
        <p14:creationId xmlns:p14="http://schemas.microsoft.com/office/powerpoint/2010/main" val="248386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26</a:t>
            </a:fld>
            <a:endParaRPr lang="en-US"/>
          </a:p>
        </p:txBody>
      </p:sp>
    </p:spTree>
    <p:extLst>
      <p:ext uri="{BB962C8B-B14F-4D97-AF65-F5344CB8AC3E}">
        <p14:creationId xmlns:p14="http://schemas.microsoft.com/office/powerpoint/2010/main" val="360965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27</a:t>
            </a:fld>
            <a:endParaRPr lang="en-US"/>
          </a:p>
        </p:txBody>
      </p:sp>
    </p:spTree>
    <p:extLst>
      <p:ext uri="{BB962C8B-B14F-4D97-AF65-F5344CB8AC3E}">
        <p14:creationId xmlns:p14="http://schemas.microsoft.com/office/powerpoint/2010/main" val="303035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31</a:t>
            </a:fld>
            <a:endParaRPr lang="en-US"/>
          </a:p>
        </p:txBody>
      </p:sp>
    </p:spTree>
    <p:extLst>
      <p:ext uri="{BB962C8B-B14F-4D97-AF65-F5344CB8AC3E}">
        <p14:creationId xmlns:p14="http://schemas.microsoft.com/office/powerpoint/2010/main" val="352065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15E28E-C7BA-4463-BEDA-700A00E7EEA2}" type="slidenum">
              <a:rPr lang="en-US" smtClean="0"/>
              <a:t>35</a:t>
            </a:fld>
            <a:endParaRPr lang="en-US"/>
          </a:p>
        </p:txBody>
      </p:sp>
    </p:spTree>
    <p:extLst>
      <p:ext uri="{BB962C8B-B14F-4D97-AF65-F5344CB8AC3E}">
        <p14:creationId xmlns:p14="http://schemas.microsoft.com/office/powerpoint/2010/main" val="247607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5</a:t>
            </a:fld>
            <a:endParaRPr lang="en-US"/>
          </a:p>
        </p:txBody>
      </p:sp>
    </p:spTree>
    <p:extLst>
      <p:ext uri="{BB962C8B-B14F-4D97-AF65-F5344CB8AC3E}">
        <p14:creationId xmlns:p14="http://schemas.microsoft.com/office/powerpoint/2010/main" val="396266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36</a:t>
            </a:fld>
            <a:endParaRPr lang="en-US"/>
          </a:p>
        </p:txBody>
      </p:sp>
    </p:spTree>
    <p:extLst>
      <p:ext uri="{BB962C8B-B14F-4D97-AF65-F5344CB8AC3E}">
        <p14:creationId xmlns:p14="http://schemas.microsoft.com/office/powerpoint/2010/main" val="1007194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38</a:t>
            </a:fld>
            <a:endParaRPr lang="en-US"/>
          </a:p>
        </p:txBody>
      </p:sp>
    </p:spTree>
    <p:extLst>
      <p:ext uri="{BB962C8B-B14F-4D97-AF65-F5344CB8AC3E}">
        <p14:creationId xmlns:p14="http://schemas.microsoft.com/office/powerpoint/2010/main" val="163855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39</a:t>
            </a:fld>
            <a:endParaRPr lang="en-US"/>
          </a:p>
        </p:txBody>
      </p:sp>
    </p:spTree>
    <p:extLst>
      <p:ext uri="{BB962C8B-B14F-4D97-AF65-F5344CB8AC3E}">
        <p14:creationId xmlns:p14="http://schemas.microsoft.com/office/powerpoint/2010/main" val="2961586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40</a:t>
            </a:fld>
            <a:endParaRPr lang="en-US"/>
          </a:p>
        </p:txBody>
      </p:sp>
    </p:spTree>
    <p:extLst>
      <p:ext uri="{BB962C8B-B14F-4D97-AF65-F5344CB8AC3E}">
        <p14:creationId xmlns:p14="http://schemas.microsoft.com/office/powerpoint/2010/main" val="1773782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41</a:t>
            </a:fld>
            <a:endParaRPr lang="en-US"/>
          </a:p>
        </p:txBody>
      </p:sp>
    </p:spTree>
    <p:extLst>
      <p:ext uri="{BB962C8B-B14F-4D97-AF65-F5344CB8AC3E}">
        <p14:creationId xmlns:p14="http://schemas.microsoft.com/office/powerpoint/2010/main" val="207697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42</a:t>
            </a:fld>
            <a:endParaRPr lang="en-US"/>
          </a:p>
        </p:txBody>
      </p:sp>
    </p:spTree>
    <p:extLst>
      <p:ext uri="{BB962C8B-B14F-4D97-AF65-F5344CB8AC3E}">
        <p14:creationId xmlns:p14="http://schemas.microsoft.com/office/powerpoint/2010/main" val="413403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43</a:t>
            </a:fld>
            <a:endParaRPr lang="en-US"/>
          </a:p>
        </p:txBody>
      </p:sp>
    </p:spTree>
    <p:extLst>
      <p:ext uri="{BB962C8B-B14F-4D97-AF65-F5344CB8AC3E}">
        <p14:creationId xmlns:p14="http://schemas.microsoft.com/office/powerpoint/2010/main" val="8651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45</a:t>
            </a:fld>
            <a:endParaRPr lang="en-US"/>
          </a:p>
        </p:txBody>
      </p:sp>
    </p:spTree>
    <p:extLst>
      <p:ext uri="{BB962C8B-B14F-4D97-AF65-F5344CB8AC3E}">
        <p14:creationId xmlns:p14="http://schemas.microsoft.com/office/powerpoint/2010/main" val="2570895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47</a:t>
            </a:fld>
            <a:endParaRPr lang="en-US"/>
          </a:p>
        </p:txBody>
      </p:sp>
    </p:spTree>
    <p:extLst>
      <p:ext uri="{BB962C8B-B14F-4D97-AF65-F5344CB8AC3E}">
        <p14:creationId xmlns:p14="http://schemas.microsoft.com/office/powerpoint/2010/main" val="1431114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15E28E-C7BA-4463-BEDA-700A00E7EEA2}" type="slidenum">
              <a:rPr lang="en-US" smtClean="0"/>
              <a:t>49</a:t>
            </a:fld>
            <a:endParaRPr lang="en-US"/>
          </a:p>
        </p:txBody>
      </p:sp>
    </p:spTree>
    <p:extLst>
      <p:ext uri="{BB962C8B-B14F-4D97-AF65-F5344CB8AC3E}">
        <p14:creationId xmlns:p14="http://schemas.microsoft.com/office/powerpoint/2010/main" val="148870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6</a:t>
            </a:fld>
            <a:endParaRPr lang="en-US"/>
          </a:p>
        </p:txBody>
      </p:sp>
    </p:spTree>
    <p:extLst>
      <p:ext uri="{BB962C8B-B14F-4D97-AF65-F5344CB8AC3E}">
        <p14:creationId xmlns:p14="http://schemas.microsoft.com/office/powerpoint/2010/main" val="1082880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50</a:t>
            </a:fld>
            <a:endParaRPr lang="en-US"/>
          </a:p>
        </p:txBody>
      </p:sp>
    </p:spTree>
    <p:extLst>
      <p:ext uri="{BB962C8B-B14F-4D97-AF65-F5344CB8AC3E}">
        <p14:creationId xmlns:p14="http://schemas.microsoft.com/office/powerpoint/2010/main" val="213327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51</a:t>
            </a:fld>
            <a:endParaRPr lang="en-US"/>
          </a:p>
        </p:txBody>
      </p:sp>
    </p:spTree>
    <p:extLst>
      <p:ext uri="{BB962C8B-B14F-4D97-AF65-F5344CB8AC3E}">
        <p14:creationId xmlns:p14="http://schemas.microsoft.com/office/powerpoint/2010/main" val="360187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8</a:t>
            </a:fld>
            <a:endParaRPr lang="en-US"/>
          </a:p>
        </p:txBody>
      </p:sp>
    </p:spTree>
    <p:extLst>
      <p:ext uri="{BB962C8B-B14F-4D97-AF65-F5344CB8AC3E}">
        <p14:creationId xmlns:p14="http://schemas.microsoft.com/office/powerpoint/2010/main" val="284777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9</a:t>
            </a:fld>
            <a:endParaRPr lang="en-US"/>
          </a:p>
        </p:txBody>
      </p:sp>
    </p:spTree>
    <p:extLst>
      <p:ext uri="{BB962C8B-B14F-4D97-AF65-F5344CB8AC3E}">
        <p14:creationId xmlns:p14="http://schemas.microsoft.com/office/powerpoint/2010/main" val="34905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13</a:t>
            </a:fld>
            <a:endParaRPr lang="en-US"/>
          </a:p>
        </p:txBody>
      </p:sp>
    </p:spTree>
    <p:extLst>
      <p:ext uri="{BB962C8B-B14F-4D97-AF65-F5344CB8AC3E}">
        <p14:creationId xmlns:p14="http://schemas.microsoft.com/office/powerpoint/2010/main" val="212937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16</a:t>
            </a:fld>
            <a:endParaRPr lang="en-US"/>
          </a:p>
        </p:txBody>
      </p:sp>
    </p:spTree>
    <p:extLst>
      <p:ext uri="{BB962C8B-B14F-4D97-AF65-F5344CB8AC3E}">
        <p14:creationId xmlns:p14="http://schemas.microsoft.com/office/powerpoint/2010/main" val="117632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Trail court addressed</a:t>
            </a:r>
            <a:r>
              <a:rPr lang="en-US" baseline="0" dirty="0" smtClean="0"/>
              <a:t> and recommended granting relief on a Padilla claim.  Failed to address actual innocence.  Court concluded trial court erred in its resolution b/c Padilla not retroactive.  </a:t>
            </a:r>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17</a:t>
            </a:fld>
            <a:endParaRPr lang="en-US"/>
          </a:p>
        </p:txBody>
      </p:sp>
    </p:spTree>
    <p:extLst>
      <p:ext uri="{BB962C8B-B14F-4D97-AF65-F5344CB8AC3E}">
        <p14:creationId xmlns:p14="http://schemas.microsoft.com/office/powerpoint/2010/main" val="270881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5E28E-C7BA-4463-BEDA-700A00E7EEA2}" type="slidenum">
              <a:rPr lang="en-US" smtClean="0"/>
              <a:t>18</a:t>
            </a:fld>
            <a:endParaRPr lang="en-US"/>
          </a:p>
        </p:txBody>
      </p:sp>
    </p:spTree>
    <p:extLst>
      <p:ext uri="{BB962C8B-B14F-4D97-AF65-F5344CB8AC3E}">
        <p14:creationId xmlns:p14="http://schemas.microsoft.com/office/powerpoint/2010/main" val="389622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234544"/>
            <a:ext cx="12192000" cy="623455"/>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8714" y="6270418"/>
            <a:ext cx="1704109" cy="551705"/>
          </a:xfrm>
          <a:prstGeom prst="rect">
            <a:avLst/>
          </a:prstGeom>
        </p:spPr>
      </p:pic>
    </p:spTree>
    <p:extLst>
      <p:ext uri="{BB962C8B-B14F-4D97-AF65-F5344CB8AC3E}">
        <p14:creationId xmlns:p14="http://schemas.microsoft.com/office/powerpoint/2010/main" val="426441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407420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2259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4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209318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370208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13937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198071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301468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144221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1EAE819-111E-43C2-8B77-900A29179C82}" type="datetimeFigureOut">
              <a:rPr lang="en-US" smtClean="0"/>
              <a:t>3/8/2016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438151"/>
            <a:ext cx="2743200" cy="365125"/>
          </a:xfrm>
          <a:prstGeom prst="rect">
            <a:avLst/>
          </a:prstGeom>
        </p:spPr>
        <p:txBody>
          <a:bodyPr/>
          <a:lstStyle/>
          <a:p>
            <a:fld id="{9AAB57AF-AAA5-4235-8815-0F0402DE3D0B}" type="slidenum">
              <a:rPr lang="en-US" smtClean="0"/>
              <a:t>‹#›</a:t>
            </a:fld>
            <a:endParaRPr lang="en-US"/>
          </a:p>
        </p:txBody>
      </p:sp>
    </p:spTree>
    <p:extLst>
      <p:ext uri="{BB962C8B-B14F-4D97-AF65-F5344CB8AC3E}">
        <p14:creationId xmlns:p14="http://schemas.microsoft.com/office/powerpoint/2010/main" val="59949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7" name="Rectangle 6"/>
          <p:cNvSpPr/>
          <p:nvPr userDrawn="1"/>
        </p:nvSpPr>
        <p:spPr>
          <a:xfrm>
            <a:off x="0" y="6234544"/>
            <a:ext cx="12192000" cy="623455"/>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4876" y="6270418"/>
            <a:ext cx="1704109" cy="551705"/>
          </a:xfrm>
          <a:prstGeom prst="rect">
            <a:avLst/>
          </a:prstGeom>
        </p:spPr>
      </p:pic>
    </p:spTree>
    <p:extLst>
      <p:ext uri="{BB962C8B-B14F-4D97-AF65-F5344CB8AC3E}">
        <p14:creationId xmlns:p14="http://schemas.microsoft.com/office/powerpoint/2010/main" val="375879808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587" y="1379498"/>
            <a:ext cx="7964407" cy="2585963"/>
          </a:xfrm>
          <a:prstGeom prst="rect">
            <a:avLst/>
          </a:prstGeom>
        </p:spPr>
      </p:pic>
      <p:sp>
        <p:nvSpPr>
          <p:cNvPr id="8" name="Rectangle 7"/>
          <p:cNvSpPr/>
          <p:nvPr/>
        </p:nvSpPr>
        <p:spPr>
          <a:xfrm>
            <a:off x="0" y="4447309"/>
            <a:ext cx="12192000" cy="2410691"/>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665018" y="5175600"/>
            <a:ext cx="10972800" cy="1815882"/>
          </a:xfrm>
          <a:prstGeom prst="rect">
            <a:avLst/>
          </a:prstGeom>
          <a:noFill/>
        </p:spPr>
        <p:txBody>
          <a:bodyPr wrap="square" rtlCol="0">
            <a:spAutoFit/>
          </a:bodyPr>
          <a:lstStyle/>
          <a:p>
            <a:r>
              <a:rPr lang="en-US" sz="2800" dirty="0" smtClean="0">
                <a:solidFill>
                  <a:schemeClr val="bg1"/>
                </a:solidFill>
              </a:rPr>
              <a:t>2016 Criminal Justice Conference	Court of Criminal Appeals Update</a:t>
            </a:r>
          </a:p>
          <a:p>
            <a:r>
              <a:rPr lang="en-US" sz="2800" dirty="0" smtClean="0">
                <a:solidFill>
                  <a:schemeClr val="bg1"/>
                </a:solidFill>
              </a:rPr>
              <a:t>February 22-23				Stacey M. Soule</a:t>
            </a:r>
            <a:endParaRPr lang="en-US" sz="2800" dirty="0">
              <a:solidFill>
                <a:schemeClr val="bg1"/>
              </a:solidFill>
            </a:endParaRPr>
          </a:p>
          <a:p>
            <a:r>
              <a:rPr lang="en-US" sz="2800" dirty="0" smtClean="0">
                <a:solidFill>
                  <a:schemeClr val="bg1"/>
                </a:solidFill>
              </a:rPr>
              <a:t>Sheraton Capitol Hotel</a:t>
            </a:r>
            <a:r>
              <a:rPr lang="en-US" sz="2800" dirty="0">
                <a:solidFill>
                  <a:schemeClr val="bg1"/>
                </a:solidFill>
              </a:rPr>
              <a:t>		</a:t>
            </a:r>
            <a:r>
              <a:rPr lang="en-US" sz="2800" dirty="0" smtClean="0">
                <a:solidFill>
                  <a:schemeClr val="bg1"/>
                </a:solidFill>
              </a:rPr>
              <a:t>	Assistant State Prosecuting Attorney		</a:t>
            </a:r>
            <a:endParaRPr lang="en-US" sz="2800" dirty="0">
              <a:solidFill>
                <a:schemeClr val="bg1"/>
              </a:solidFill>
            </a:endParaRPr>
          </a:p>
        </p:txBody>
      </p:sp>
    </p:spTree>
    <p:extLst>
      <p:ext uri="{BB962C8B-B14F-4D97-AF65-F5344CB8AC3E}">
        <p14:creationId xmlns:p14="http://schemas.microsoft.com/office/powerpoint/2010/main" val="261888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6964"/>
          </a:xfrm>
        </p:spPr>
        <p:txBody>
          <a:bodyPr/>
          <a:lstStyle/>
          <a:p>
            <a:pPr algn="ctr"/>
            <a:r>
              <a:rPr lang="en-US" b="1" dirty="0" smtClean="0"/>
              <a:t>Dissent</a:t>
            </a:r>
            <a:endParaRPr lang="en-US" b="1" dirty="0"/>
          </a:p>
        </p:txBody>
      </p:sp>
      <p:sp>
        <p:nvSpPr>
          <p:cNvPr id="5" name="Content Placeholder 4"/>
          <p:cNvSpPr>
            <a:spLocks noGrp="1"/>
          </p:cNvSpPr>
          <p:nvPr>
            <p:ph idx="1"/>
          </p:nvPr>
        </p:nvSpPr>
        <p:spPr>
          <a:xfrm>
            <a:off x="838200" y="1151467"/>
            <a:ext cx="10515600" cy="4788429"/>
          </a:xfrm>
        </p:spPr>
        <p:txBody>
          <a:bodyPr/>
          <a:lstStyle/>
          <a:p>
            <a:pPr marL="0" indent="0">
              <a:buNone/>
            </a:pPr>
            <a:r>
              <a:rPr lang="en-US" sz="3000" dirty="0" smtClean="0"/>
              <a:t>Yeary</a:t>
            </a:r>
          </a:p>
          <a:p>
            <a:pPr lvl="1" algn="just"/>
            <a:r>
              <a:rPr lang="en-US" sz="2600" dirty="0"/>
              <a:t>S</a:t>
            </a:r>
            <a:r>
              <a:rPr lang="en-US" sz="2600" dirty="0" smtClean="0"/>
              <a:t>tanding is a matter of state law, and the relaxed standing requirement is not a part of the substantive overbreadth doctrine; should have to show unconstitutional as-applied</a:t>
            </a:r>
          </a:p>
          <a:p>
            <a:pPr marL="457200" lvl="1" indent="0" algn="just">
              <a:buNone/>
            </a:pPr>
            <a:endParaRPr lang="en-US" sz="2600" dirty="0" smtClean="0"/>
          </a:p>
          <a:p>
            <a:pPr lvl="1" algn="just"/>
            <a:r>
              <a:rPr lang="en-US" sz="2600" dirty="0"/>
              <a:t>O</a:t>
            </a:r>
            <a:r>
              <a:rPr lang="en-US" sz="2600" dirty="0" smtClean="0"/>
              <a:t>nly a violation in some circumstances</a:t>
            </a:r>
          </a:p>
          <a:p>
            <a:pPr marL="457200" lvl="1" indent="0" algn="just">
              <a:buNone/>
            </a:pPr>
            <a:endParaRPr lang="en-US" sz="2600" dirty="0" smtClean="0"/>
          </a:p>
          <a:p>
            <a:pPr lvl="1" algn="just"/>
            <a:r>
              <a:rPr lang="en-US" sz="2600" dirty="0"/>
              <a:t>C</a:t>
            </a:r>
            <a:r>
              <a:rPr lang="en-US" sz="2600" dirty="0" smtClean="0"/>
              <a:t>onduct in addition to intent to communicate before First Amendment implicated</a:t>
            </a:r>
          </a:p>
          <a:p>
            <a:pPr lvl="1" algn="just"/>
            <a:endParaRPr lang="en-US" sz="2600" dirty="0" smtClean="0"/>
          </a:p>
          <a:p>
            <a:pPr lvl="1" algn="just"/>
            <a:r>
              <a:rPr lang="en-US" sz="2600" dirty="0"/>
              <a:t>R</a:t>
            </a:r>
            <a:r>
              <a:rPr lang="en-US" sz="2600" dirty="0" smtClean="0"/>
              <a:t>educed chance of unconstitutional applications because of stricken statutes</a:t>
            </a:r>
          </a:p>
          <a:p>
            <a:endParaRPr lang="en-US" sz="2600" dirty="0"/>
          </a:p>
          <a:p>
            <a:pPr marL="0" indent="0">
              <a:buNone/>
            </a:pP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445" y="1"/>
            <a:ext cx="1247775" cy="1569156"/>
          </a:xfrm>
          <a:prstGeom prst="rect">
            <a:avLst/>
          </a:prstGeom>
        </p:spPr>
      </p:pic>
    </p:spTree>
    <p:extLst>
      <p:ext uri="{BB962C8B-B14F-4D97-AF65-F5344CB8AC3E}">
        <p14:creationId xmlns:p14="http://schemas.microsoft.com/office/powerpoint/2010/main" val="297587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42465"/>
            <a:ext cx="5922256" cy="934780"/>
          </a:xfrm>
        </p:spPr>
        <p:txBody>
          <a:bodyPr/>
          <a:lstStyle/>
          <a:p>
            <a:pPr algn="ctr"/>
            <a:r>
              <a:rPr lang="en-US" b="1" i="1" dirty="0" smtClean="0"/>
              <a:t>Perry</a:t>
            </a:r>
            <a:r>
              <a:rPr lang="en-US" b="1" dirty="0" smtClean="0"/>
              <a:t>, PD-1067-15</a:t>
            </a:r>
            <a:endParaRPr lang="en-US"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31288" y="1272197"/>
            <a:ext cx="4255912" cy="4202914"/>
          </a:xfrm>
        </p:spPr>
      </p:pic>
      <p:sp>
        <p:nvSpPr>
          <p:cNvPr id="6" name="Text Placeholder 5"/>
          <p:cNvSpPr>
            <a:spLocks noGrp="1"/>
          </p:cNvSpPr>
          <p:nvPr>
            <p:ph type="body" sz="half" idx="2"/>
          </p:nvPr>
        </p:nvSpPr>
        <p:spPr>
          <a:xfrm>
            <a:off x="0" y="1569156"/>
            <a:ext cx="7157156" cy="4299832"/>
          </a:xfrm>
        </p:spPr>
        <p:txBody>
          <a:bodyPr/>
          <a:lstStyle/>
          <a:p>
            <a:pPr marL="285750" indent="-285750" algn="just">
              <a:buFont typeface="Arial" panose="020B0604020202020204" pitchFamily="34" charset="0"/>
              <a:buChar char="•"/>
            </a:pPr>
            <a:endParaRPr lang="en-US" sz="2800" dirty="0" smtClean="0"/>
          </a:p>
          <a:p>
            <a:pPr marL="285750" indent="-285750" algn="just">
              <a:buFont typeface="Arial" panose="020B0604020202020204" pitchFamily="34" charset="0"/>
              <a:buChar char="•"/>
            </a:pPr>
            <a:r>
              <a:rPr lang="en-US" sz="2800" dirty="0" smtClean="0"/>
              <a:t>Pretrial habeas </a:t>
            </a:r>
            <a:r>
              <a:rPr lang="en-US" sz="2800" dirty="0" err="1" smtClean="0"/>
              <a:t>cognizability</a:t>
            </a:r>
            <a:r>
              <a:rPr lang="en-US" sz="2800" dirty="0" smtClean="0"/>
              <a:t> of challenges under speech and debate, legislative immunity, and separation of powers </a:t>
            </a:r>
          </a:p>
          <a:p>
            <a:pPr algn="just"/>
            <a:endParaRPr lang="en-US" sz="2800" dirty="0" smtClean="0"/>
          </a:p>
          <a:p>
            <a:pPr marL="285750" indent="-285750" algn="just">
              <a:buFont typeface="Arial" panose="020B0604020202020204" pitchFamily="34" charset="0"/>
              <a:buChar char="•"/>
            </a:pPr>
            <a:r>
              <a:rPr lang="en-US" sz="2800" dirty="0"/>
              <a:t>F</a:t>
            </a:r>
            <a:r>
              <a:rPr lang="en-US" sz="2800" dirty="0" smtClean="0"/>
              <a:t>acial overbreadth of “threat” in the coercion of public servant statute</a:t>
            </a:r>
            <a:endParaRPr lang="en-US" sz="2800" dirty="0"/>
          </a:p>
        </p:txBody>
      </p:sp>
    </p:spTree>
    <p:extLst>
      <p:ext uri="{BB962C8B-B14F-4D97-AF65-F5344CB8AC3E}">
        <p14:creationId xmlns:p14="http://schemas.microsoft.com/office/powerpoint/2010/main" val="250769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6356" y="513117"/>
            <a:ext cx="7836605" cy="807684"/>
          </a:xfrm>
        </p:spPr>
        <p:txBody>
          <a:bodyPr>
            <a:normAutofit/>
          </a:bodyPr>
          <a:lstStyle/>
          <a:p>
            <a:pPr algn="ctr"/>
            <a:r>
              <a:rPr lang="en-US" sz="4000" b="1" i="1" dirty="0" smtClean="0"/>
              <a:t>Ex parte Fournier</a:t>
            </a:r>
            <a:r>
              <a:rPr lang="en-US" sz="4000" b="1" dirty="0" smtClean="0"/>
              <a:t>, WR-82,102/03-01</a:t>
            </a:r>
            <a:endParaRPr lang="en-US" sz="4000" b="1" dirty="0"/>
          </a:p>
        </p:txBody>
      </p:sp>
      <p:sp>
        <p:nvSpPr>
          <p:cNvPr id="6" name="Text Placeholder 5"/>
          <p:cNvSpPr>
            <a:spLocks noGrp="1"/>
          </p:cNvSpPr>
          <p:nvPr>
            <p:ph type="body" idx="1"/>
          </p:nvPr>
        </p:nvSpPr>
        <p:spPr>
          <a:xfrm>
            <a:off x="831850" y="1320801"/>
            <a:ext cx="10515600" cy="4768849"/>
          </a:xfrm>
        </p:spPr>
        <p:txBody>
          <a:bodyPr/>
          <a:lstStyle/>
          <a:p>
            <a:endParaRPr lang="en-US" i="1" dirty="0" smtClean="0">
              <a:solidFill>
                <a:schemeClr val="tx1"/>
              </a:solidFill>
            </a:endParaRPr>
          </a:p>
          <a:p>
            <a:pPr marL="342900" indent="-342900" algn="just">
              <a:buFont typeface="Arial" panose="020B0604020202020204" pitchFamily="34" charset="0"/>
              <a:buChar char="•"/>
            </a:pPr>
            <a:r>
              <a:rPr lang="en-US" sz="3000" i="1" dirty="0" smtClean="0">
                <a:solidFill>
                  <a:schemeClr val="tx1"/>
                </a:solidFill>
              </a:rPr>
              <a:t>Ex </a:t>
            </a:r>
            <a:r>
              <a:rPr lang="en-US" sz="3000" i="1" dirty="0">
                <a:solidFill>
                  <a:schemeClr val="tx1"/>
                </a:solidFill>
              </a:rPr>
              <a:t>parte Lo</a:t>
            </a:r>
            <a:r>
              <a:rPr lang="en-US" sz="3000" dirty="0" smtClean="0">
                <a:solidFill>
                  <a:schemeClr val="tx1"/>
                </a:solidFill>
              </a:rPr>
              <a:t>, holding part </a:t>
            </a:r>
            <a:r>
              <a:rPr lang="en-US" sz="3000" dirty="0">
                <a:solidFill>
                  <a:schemeClr val="tx1"/>
                </a:solidFill>
              </a:rPr>
              <a:t>of the online solicitation of a minor statute </a:t>
            </a:r>
            <a:r>
              <a:rPr lang="en-US" sz="3000" dirty="0" smtClean="0">
                <a:solidFill>
                  <a:schemeClr val="tx1"/>
                </a:solidFill>
              </a:rPr>
              <a:t>overbroad, </a:t>
            </a:r>
            <a:r>
              <a:rPr lang="en-US" sz="3000" dirty="0">
                <a:solidFill>
                  <a:schemeClr val="tx1"/>
                </a:solidFill>
              </a:rPr>
              <a:t>does not provide a basis for an actual innocence claim on </a:t>
            </a:r>
            <a:r>
              <a:rPr lang="en-US" sz="3000" dirty="0" smtClean="0">
                <a:solidFill>
                  <a:schemeClr val="tx1"/>
                </a:solidFill>
              </a:rPr>
              <a:t>habeas</a:t>
            </a:r>
            <a:r>
              <a:rPr lang="en-US" sz="3000" dirty="0" smtClean="0"/>
              <a:t> </a:t>
            </a:r>
          </a:p>
          <a:p>
            <a:pPr marL="800100" lvl="1" indent="-342900" algn="just">
              <a:buFont typeface="Arial" panose="020B0604020202020204" pitchFamily="34" charset="0"/>
              <a:buChar char="•"/>
            </a:pPr>
            <a:r>
              <a:rPr lang="en-US" sz="3000" dirty="0">
                <a:solidFill>
                  <a:schemeClr val="tx1"/>
                </a:solidFill>
              </a:rPr>
              <a:t>R</a:t>
            </a:r>
            <a:r>
              <a:rPr lang="en-US" sz="3000" dirty="0" smtClean="0">
                <a:solidFill>
                  <a:schemeClr val="tx1"/>
                </a:solidFill>
              </a:rPr>
              <a:t>emoval of sanctions does not change past conduct committed</a:t>
            </a:r>
          </a:p>
          <a:p>
            <a:pPr marL="800100" lvl="1" indent="-342900" algn="just">
              <a:buFont typeface="Arial" panose="020B0604020202020204" pitchFamily="34" charset="0"/>
              <a:buChar char="•"/>
            </a:pPr>
            <a:endParaRPr lang="en-US" sz="3000" dirty="0" smtClean="0">
              <a:solidFill>
                <a:schemeClr val="tx1"/>
              </a:solidFill>
            </a:endParaRPr>
          </a:p>
          <a:p>
            <a:pPr marL="342900" indent="-342900" algn="just">
              <a:buFont typeface="Arial" panose="020B0604020202020204" pitchFamily="34" charset="0"/>
              <a:buChar char="•"/>
            </a:pPr>
            <a:r>
              <a:rPr lang="en-US" sz="3000" dirty="0">
                <a:solidFill>
                  <a:schemeClr val="tx1"/>
                </a:solidFill>
              </a:rPr>
              <a:t>O</a:t>
            </a:r>
            <a:r>
              <a:rPr lang="en-US" sz="3000" dirty="0" smtClean="0">
                <a:solidFill>
                  <a:schemeClr val="tx1"/>
                </a:solidFill>
              </a:rPr>
              <a:t>verly </a:t>
            </a:r>
            <a:r>
              <a:rPr lang="en-US" sz="3000" dirty="0">
                <a:solidFill>
                  <a:schemeClr val="tx1"/>
                </a:solidFill>
              </a:rPr>
              <a:t>broad statute </a:t>
            </a:r>
            <a:r>
              <a:rPr lang="en-US" sz="3000" dirty="0" smtClean="0">
                <a:solidFill>
                  <a:schemeClr val="tx1"/>
                </a:solidFill>
              </a:rPr>
              <a:t>claim not subject to procedural default</a:t>
            </a:r>
          </a:p>
          <a:p>
            <a:pPr algn="just"/>
            <a:endParaRPr lang="en-US" sz="3000" dirty="0" smtClean="0">
              <a:solidFill>
                <a:schemeClr val="tx1"/>
              </a:solidFill>
            </a:endParaRPr>
          </a:p>
          <a:p>
            <a:pPr marL="342900" indent="-342900" algn="just">
              <a:buFont typeface="Arial" panose="020B0604020202020204" pitchFamily="34" charset="0"/>
              <a:buChar char="•"/>
            </a:pPr>
            <a:r>
              <a:rPr lang="en-US" sz="3000" dirty="0">
                <a:solidFill>
                  <a:schemeClr val="tx1"/>
                </a:solidFill>
              </a:rPr>
              <a:t>R</a:t>
            </a:r>
            <a:r>
              <a:rPr lang="en-US" sz="3000" dirty="0" smtClean="0">
                <a:solidFill>
                  <a:schemeClr val="tx1"/>
                </a:solidFill>
              </a:rPr>
              <a:t>esembles </a:t>
            </a:r>
            <a:r>
              <a:rPr lang="en-US" sz="3000" i="1" dirty="0" err="1" smtClean="0">
                <a:solidFill>
                  <a:schemeClr val="tx1"/>
                </a:solidFill>
              </a:rPr>
              <a:t>Schlup</a:t>
            </a:r>
            <a:r>
              <a:rPr lang="en-US" sz="3000" i="1" dirty="0" smtClean="0">
                <a:solidFill>
                  <a:schemeClr val="tx1"/>
                </a:solidFill>
              </a:rPr>
              <a:t> v. </a:t>
            </a:r>
            <a:r>
              <a:rPr lang="en-US" sz="3000" i="1" dirty="0" err="1" smtClean="0">
                <a:solidFill>
                  <a:schemeClr val="tx1"/>
                </a:solidFill>
              </a:rPr>
              <a:t>Delo</a:t>
            </a:r>
            <a:r>
              <a:rPr lang="en-US" sz="3000" i="1" dirty="0" smtClean="0">
                <a:solidFill>
                  <a:schemeClr val="tx1"/>
                </a:solidFill>
              </a:rPr>
              <a:t> </a:t>
            </a:r>
            <a:r>
              <a:rPr lang="en-US" sz="3000" dirty="0" smtClean="0">
                <a:solidFill>
                  <a:schemeClr val="tx1"/>
                </a:solidFill>
              </a:rPr>
              <a:t>gateway actual innocence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78" y="0"/>
            <a:ext cx="1919111" cy="1603022"/>
          </a:xfrm>
          <a:prstGeom prst="rect">
            <a:avLst/>
          </a:prstGeom>
        </p:spPr>
      </p:pic>
    </p:spTree>
    <p:extLst>
      <p:ext uri="{BB962C8B-B14F-4D97-AF65-F5344CB8AC3E}">
        <p14:creationId xmlns:p14="http://schemas.microsoft.com/office/powerpoint/2010/main" val="128857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Dissent</a:t>
            </a:r>
            <a:r>
              <a:rPr lang="en-US" dirty="0" smtClean="0"/>
              <a:t> </a:t>
            </a:r>
            <a:endParaRPr lang="en-US" dirty="0"/>
          </a:p>
        </p:txBody>
      </p:sp>
      <p:sp>
        <p:nvSpPr>
          <p:cNvPr id="5" name="Content Placeholder 4"/>
          <p:cNvSpPr>
            <a:spLocks noGrp="1"/>
          </p:cNvSpPr>
          <p:nvPr>
            <p:ph idx="1"/>
          </p:nvPr>
        </p:nvSpPr>
        <p:spPr/>
        <p:txBody>
          <a:bodyPr/>
          <a:lstStyle/>
          <a:p>
            <a:pPr marL="0" indent="0" algn="just">
              <a:buNone/>
            </a:pPr>
            <a:r>
              <a:rPr lang="en-US" dirty="0" smtClean="0"/>
              <a:t>Yeary</a:t>
            </a:r>
          </a:p>
          <a:p>
            <a:pPr algn="just"/>
            <a:r>
              <a:rPr lang="en-US" i="1" dirty="0" smtClean="0"/>
              <a:t>Ex parte Lo </a:t>
            </a:r>
            <a:r>
              <a:rPr lang="en-US" dirty="0" smtClean="0"/>
              <a:t>should not be applied retroactively unless it was unconstitutional as-applied </a:t>
            </a:r>
          </a:p>
          <a:p>
            <a:pPr algn="just"/>
            <a:endParaRPr lang="en-US" dirty="0" smtClean="0"/>
          </a:p>
          <a:p>
            <a:pPr algn="just"/>
            <a:r>
              <a:rPr lang="en-US" dirty="0" smtClean="0"/>
              <a:t>Windfall if within the statute’s legitimate sweep, compared to traditional facial challenge </a:t>
            </a:r>
          </a:p>
          <a:p>
            <a:pPr marL="0" indent="0" algn="just">
              <a:buNone/>
            </a:pPr>
            <a:endParaRPr lang="en-US" dirty="0" smtClean="0"/>
          </a:p>
          <a:p>
            <a:pPr algn="just"/>
            <a:r>
              <a:rPr lang="en-US" dirty="0"/>
              <a:t>I</a:t>
            </a:r>
            <a:r>
              <a:rPr lang="en-US" dirty="0" smtClean="0"/>
              <a:t>nvalidity prospectively serves overbreadth doctrine by removing chilling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356" y="365125"/>
            <a:ext cx="1247775" cy="1876425"/>
          </a:xfrm>
          <a:prstGeom prst="rect">
            <a:avLst/>
          </a:prstGeom>
        </p:spPr>
      </p:pic>
    </p:spTree>
    <p:extLst>
      <p:ext uri="{BB962C8B-B14F-4D97-AF65-F5344CB8AC3E}">
        <p14:creationId xmlns:p14="http://schemas.microsoft.com/office/powerpoint/2010/main" val="356481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8000"/>
            <a:ext cx="10515600" cy="5668963"/>
          </a:xfrm>
        </p:spPr>
        <p:txBody>
          <a:bodyPr/>
          <a:lstStyle/>
          <a:p>
            <a:pPr algn="just"/>
            <a:r>
              <a:rPr lang="en-US" b="1" i="1" dirty="0"/>
              <a:t>In re Allen</a:t>
            </a:r>
            <a:r>
              <a:rPr lang="en-US" b="1" dirty="0"/>
              <a:t>, No. 10-0886 Texas </a:t>
            </a:r>
            <a:r>
              <a:rPr lang="en-US" b="1" dirty="0" smtClean="0"/>
              <a:t>S. Ct.</a:t>
            </a:r>
            <a:r>
              <a:rPr lang="en-US" dirty="0" smtClean="0"/>
              <a:t>: Texas Wrongful Imprisonment Act permits compensation for </a:t>
            </a:r>
            <a:r>
              <a:rPr lang="en-US" i="1" dirty="0" smtClean="0"/>
              <a:t>Herrera</a:t>
            </a:r>
            <a:r>
              <a:rPr lang="en-US" dirty="0" smtClean="0"/>
              <a:t> (straight) and </a:t>
            </a:r>
            <a:r>
              <a:rPr lang="en-US" i="1" dirty="0" err="1" smtClean="0"/>
              <a:t>Schlup</a:t>
            </a:r>
            <a:r>
              <a:rPr lang="en-US" dirty="0" smtClean="0"/>
              <a:t> innocence claims</a:t>
            </a:r>
          </a:p>
          <a:p>
            <a:pPr marL="0" indent="0" algn="just">
              <a:buNone/>
            </a:pPr>
            <a:endParaRPr lang="en-US" dirty="0" smtClean="0"/>
          </a:p>
          <a:p>
            <a:pPr marL="0" indent="0" algn="just">
              <a:buNone/>
            </a:pPr>
            <a:endParaRPr lang="en-US" dirty="0" smtClean="0"/>
          </a:p>
          <a:p>
            <a:pPr algn="just"/>
            <a:r>
              <a:rPr lang="en-US" dirty="0" smtClean="0"/>
              <a:t>Fournier entitled to compensation? </a:t>
            </a:r>
          </a:p>
          <a:p>
            <a:pPr marL="0" indent="0" algn="just">
              <a:buNone/>
            </a:pPr>
            <a:endParaRPr lang="en-US" dirty="0" smtClean="0"/>
          </a:p>
          <a:p>
            <a:pPr marL="0" indent="0" algn="just">
              <a:buNone/>
            </a:pPr>
            <a:endParaRPr lang="en-US" dirty="0" smtClean="0"/>
          </a:p>
          <a:p>
            <a:pPr algn="just"/>
            <a:r>
              <a:rPr lang="en-US" dirty="0"/>
              <a:t>S</a:t>
            </a:r>
            <a:r>
              <a:rPr lang="en-US" dirty="0" smtClean="0"/>
              <a:t>ubsequent writ like </a:t>
            </a:r>
            <a:r>
              <a:rPr lang="en-US" i="1" dirty="0" smtClean="0"/>
              <a:t>Ex parte Milner</a:t>
            </a:r>
            <a:r>
              <a:rPr lang="en-US" dirty="0" smtClean="0"/>
              <a:t>, 394 S.W.3d 502 (Tex. Crim. App. 2013), double jeopardy </a:t>
            </a:r>
            <a:r>
              <a:rPr lang="en-US" i="1" dirty="0" err="1" smtClean="0"/>
              <a:t>Schlup</a:t>
            </a:r>
            <a:r>
              <a:rPr lang="en-US" dirty="0" smtClean="0"/>
              <a:t>, gateway; disparate treatment?</a:t>
            </a:r>
          </a:p>
          <a:p>
            <a:pPr lvl="1" algn="just"/>
            <a:r>
              <a:rPr lang="en-US" sz="2800" i="1" dirty="0" smtClean="0"/>
              <a:t>Ex </a:t>
            </a:r>
            <a:r>
              <a:rPr lang="en-US" sz="2800" i="1" dirty="0"/>
              <a:t>parte Reed</a:t>
            </a:r>
            <a:r>
              <a:rPr lang="en-US" sz="2800" dirty="0"/>
              <a:t>, WR-80,875-02-Improper Photography, indictment dismissed </a:t>
            </a:r>
          </a:p>
          <a:p>
            <a:pPr algn="just"/>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311" y="2223910"/>
            <a:ext cx="3194756" cy="1456268"/>
          </a:xfrm>
          <a:prstGeom prst="rect">
            <a:avLst/>
          </a:prstGeom>
        </p:spPr>
      </p:pic>
    </p:spTree>
    <p:extLst>
      <p:ext uri="{BB962C8B-B14F-4D97-AF65-F5344CB8AC3E}">
        <p14:creationId xmlns:p14="http://schemas.microsoft.com/office/powerpoint/2010/main" val="321018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29"/>
            <a:ext cx="12192000" cy="6358759"/>
          </a:xfrm>
          <a:prstGeom prst="rect">
            <a:avLst/>
          </a:prstGeom>
        </p:spPr>
      </p:pic>
    </p:spTree>
    <p:extLst>
      <p:ext uri="{BB962C8B-B14F-4D97-AF65-F5344CB8AC3E}">
        <p14:creationId xmlns:p14="http://schemas.microsoft.com/office/powerpoint/2010/main" val="219430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231"/>
          </a:xfrm>
        </p:spPr>
        <p:txBody>
          <a:bodyPr/>
          <a:lstStyle/>
          <a:p>
            <a:pPr algn="ctr"/>
            <a:r>
              <a:rPr lang="en-US" i="1" dirty="0" smtClean="0"/>
              <a:t>Ex parte </a:t>
            </a:r>
            <a:r>
              <a:rPr lang="en-US" i="1" dirty="0" err="1" smtClean="0"/>
              <a:t>Marascio</a:t>
            </a:r>
            <a:r>
              <a:rPr lang="en-US" dirty="0" smtClean="0"/>
              <a:t>, Nos. WR-80,939-01/03</a:t>
            </a:r>
            <a:endParaRPr lang="en-US" dirty="0"/>
          </a:p>
        </p:txBody>
      </p:sp>
      <p:sp>
        <p:nvSpPr>
          <p:cNvPr id="3" name="Content Placeholder 2"/>
          <p:cNvSpPr>
            <a:spLocks noGrp="1"/>
          </p:cNvSpPr>
          <p:nvPr>
            <p:ph idx="1"/>
          </p:nvPr>
        </p:nvSpPr>
        <p:spPr>
          <a:xfrm>
            <a:off x="838200" y="1512711"/>
            <a:ext cx="10515600" cy="4664252"/>
          </a:xfrm>
        </p:spPr>
        <p:txBody>
          <a:bodyPr/>
          <a:lstStyle/>
          <a:p>
            <a:pPr algn="just"/>
            <a:r>
              <a:rPr lang="en-US" sz="3200" dirty="0" smtClean="0"/>
              <a:t>Double Jeopardy concerning bail jumping and failure to appear</a:t>
            </a:r>
          </a:p>
          <a:p>
            <a:pPr lvl="1" algn="just"/>
            <a:r>
              <a:rPr lang="en-US" sz="3200" dirty="0" smtClean="0"/>
              <a:t>Concurrences and Dissents </a:t>
            </a:r>
          </a:p>
          <a:p>
            <a:pPr lvl="2" algn="just"/>
            <a:r>
              <a:rPr lang="en-US" sz="3200" dirty="0"/>
              <a:t>T</a:t>
            </a:r>
            <a:r>
              <a:rPr lang="en-US" sz="3200" dirty="0" smtClean="0"/>
              <a:t>ension between </a:t>
            </a:r>
            <a:r>
              <a:rPr lang="en-US" sz="3200" dirty="0" err="1" smtClean="0"/>
              <a:t>cognizability</a:t>
            </a:r>
            <a:r>
              <a:rPr lang="en-US" sz="3200" dirty="0" smtClean="0"/>
              <a:t> &amp; preservation </a:t>
            </a:r>
          </a:p>
          <a:p>
            <a:pPr lvl="2" algn="just"/>
            <a:r>
              <a:rPr lang="en-US" sz="3200" dirty="0" smtClean="0"/>
              <a:t>Alcala, concurring: In </a:t>
            </a:r>
            <a:r>
              <a:rPr lang="en-US" sz="3200" dirty="0"/>
              <a:t>light of the procedural similarities between </a:t>
            </a:r>
            <a:r>
              <a:rPr lang="en-US" sz="3200" i="1" dirty="0" err="1"/>
              <a:t>Schlup</a:t>
            </a:r>
            <a:r>
              <a:rPr lang="en-US" sz="3200" dirty="0"/>
              <a:t> actual innocence and jeopardy, they should be treated the same for purposes of </a:t>
            </a:r>
            <a:r>
              <a:rPr lang="en-US" sz="3200" dirty="0" err="1" smtClean="0"/>
              <a:t>cognizability</a:t>
            </a:r>
            <a:r>
              <a:rPr lang="en-US" sz="3200" dirty="0" smtClean="0"/>
              <a:t> </a:t>
            </a:r>
          </a:p>
          <a:p>
            <a:pPr lvl="2" algn="just"/>
            <a:r>
              <a:rPr lang="en-US" sz="3200" dirty="0"/>
              <a:t>U</a:t>
            </a:r>
            <a:r>
              <a:rPr lang="en-US" sz="3200" dirty="0" smtClean="0"/>
              <a:t>nits of prosecution </a:t>
            </a:r>
          </a:p>
          <a:p>
            <a:pPr lvl="1"/>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932" y="1941688"/>
            <a:ext cx="2731911" cy="1203237"/>
          </a:xfrm>
          <a:prstGeom prst="rect">
            <a:avLst/>
          </a:prstGeom>
        </p:spPr>
      </p:pic>
    </p:spTree>
    <p:extLst>
      <p:ext uri="{BB962C8B-B14F-4D97-AF65-F5344CB8AC3E}">
        <p14:creationId xmlns:p14="http://schemas.microsoft.com/office/powerpoint/2010/main" val="142102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Ex parte Reyes</a:t>
            </a:r>
            <a:r>
              <a:rPr lang="en-US" dirty="0" smtClean="0"/>
              <a:t>, PD-1277-14</a:t>
            </a:r>
            <a:endParaRPr lang="en-US" dirty="0"/>
          </a:p>
        </p:txBody>
      </p:sp>
      <p:sp>
        <p:nvSpPr>
          <p:cNvPr id="3" name="Content Placeholder 2"/>
          <p:cNvSpPr>
            <a:spLocks noGrp="1"/>
          </p:cNvSpPr>
          <p:nvPr>
            <p:ph idx="1"/>
          </p:nvPr>
        </p:nvSpPr>
        <p:spPr>
          <a:xfrm>
            <a:off x="4086578" y="1825625"/>
            <a:ext cx="7902222" cy="4351338"/>
          </a:xfrm>
        </p:spPr>
        <p:txBody>
          <a:bodyPr/>
          <a:lstStyle/>
          <a:p>
            <a:pPr marL="0" indent="0">
              <a:buNone/>
            </a:pPr>
            <a:endParaRPr lang="en-US" dirty="0" smtClean="0"/>
          </a:p>
          <a:p>
            <a:pPr marL="0" indent="0" algn="just">
              <a:buNone/>
            </a:pPr>
            <a:endParaRPr lang="en-US" dirty="0" smtClean="0"/>
          </a:p>
          <a:p>
            <a:pPr marL="0" indent="0" algn="just">
              <a:buNone/>
            </a:pPr>
            <a:r>
              <a:rPr lang="en-US" dirty="0" smtClean="0"/>
              <a:t>Claims which provide the greatest form of relief must be addressed and disposed of before claims offering a lesser form of relief.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6" y="1456972"/>
            <a:ext cx="3397956" cy="4305300"/>
          </a:xfrm>
          <a:prstGeom prst="rect">
            <a:avLst/>
          </a:prstGeom>
        </p:spPr>
      </p:pic>
    </p:spTree>
    <p:extLst>
      <p:ext uri="{BB962C8B-B14F-4D97-AF65-F5344CB8AC3E}">
        <p14:creationId xmlns:p14="http://schemas.microsoft.com/office/powerpoint/2010/main" val="167553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 parte Barnaby</a:t>
            </a:r>
            <a:r>
              <a:rPr lang="en-US" dirty="0" smtClean="0"/>
              <a:t>, WR-80,099-01</a:t>
            </a:r>
            <a:endParaRPr lang="en-US" dirty="0"/>
          </a:p>
        </p:txBody>
      </p:sp>
      <p:sp>
        <p:nvSpPr>
          <p:cNvPr id="3" name="Content Placeholder 2"/>
          <p:cNvSpPr>
            <a:spLocks noGrp="1"/>
          </p:cNvSpPr>
          <p:nvPr>
            <p:ph idx="1"/>
          </p:nvPr>
        </p:nvSpPr>
        <p:spPr>
          <a:xfrm>
            <a:off x="838200" y="1532114"/>
            <a:ext cx="10515600" cy="4710642"/>
          </a:xfrm>
        </p:spPr>
        <p:txBody>
          <a:bodyPr/>
          <a:lstStyle/>
          <a:p>
            <a:pPr marL="0" indent="0">
              <a:buNone/>
            </a:pPr>
            <a:r>
              <a:rPr lang="en-US" dirty="0" smtClean="0"/>
              <a:t>Harm Standard for use of Material </a:t>
            </a:r>
            <a:r>
              <a:rPr lang="en-US" dirty="0"/>
              <a:t>F</a:t>
            </a:r>
            <a:r>
              <a:rPr lang="en-US" dirty="0" smtClean="0"/>
              <a:t>alse </a:t>
            </a:r>
            <a:r>
              <a:rPr lang="en-US" dirty="0"/>
              <a:t>E</a:t>
            </a:r>
            <a:r>
              <a:rPr lang="en-US" dirty="0" smtClean="0"/>
              <a:t>vidence</a:t>
            </a:r>
          </a:p>
          <a:p>
            <a:pPr marL="0" indent="0" algn="just">
              <a:buNone/>
            </a:pPr>
            <a:endParaRPr lang="en-US" dirty="0"/>
          </a:p>
          <a:p>
            <a:pPr marL="0" indent="0" algn="just">
              <a:buNone/>
            </a:pPr>
            <a:r>
              <a:rPr lang="en-US" dirty="0" smtClean="0"/>
              <a:t>Non-Guilty Plea: </a:t>
            </a:r>
          </a:p>
          <a:p>
            <a:pPr marL="0" indent="0" algn="just">
              <a:buNone/>
            </a:pPr>
            <a:r>
              <a:rPr lang="en-US" dirty="0"/>
              <a:t>	W</a:t>
            </a:r>
            <a:r>
              <a:rPr lang="en-US" dirty="0" smtClean="0"/>
              <a:t>hether there is a reasonable likelihood that the false evidence 	affected the factfinder’s judgment.</a:t>
            </a:r>
          </a:p>
          <a:p>
            <a:pPr marL="0" indent="0" algn="just">
              <a:buNone/>
            </a:pPr>
            <a:endParaRPr lang="en-US" dirty="0"/>
          </a:p>
          <a:p>
            <a:pPr marL="0" indent="0" algn="just">
              <a:buNone/>
            </a:pPr>
            <a:r>
              <a:rPr lang="en-US" dirty="0" smtClean="0">
                <a:solidFill>
                  <a:srgbClr val="FF0000"/>
                </a:solidFill>
              </a:rPr>
              <a:t>NEW</a:t>
            </a:r>
            <a:r>
              <a:rPr lang="en-US" dirty="0" smtClean="0"/>
              <a:t> RULE for Guilty Plea:  </a:t>
            </a:r>
          </a:p>
          <a:p>
            <a:pPr marL="0" indent="0" algn="just">
              <a:buNone/>
            </a:pPr>
            <a:r>
              <a:rPr lang="en-US" dirty="0"/>
              <a:t>	W</a:t>
            </a:r>
            <a:r>
              <a:rPr lang="en-US" dirty="0" smtClean="0"/>
              <a:t>hether, having known the evidence was false, there is a 	reasonable likelihood (preponderance of the evidence) that the 	defendant would have still pled guilty.</a:t>
            </a:r>
          </a:p>
          <a:p>
            <a:pPr marL="0" indent="0" algn="ctr">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2555" y="0"/>
            <a:ext cx="3689445" cy="2722728"/>
          </a:xfrm>
          <a:prstGeom prst="rect">
            <a:avLst/>
          </a:prstGeom>
        </p:spPr>
      </p:pic>
    </p:spTree>
    <p:extLst>
      <p:ext uri="{BB962C8B-B14F-4D97-AF65-F5344CB8AC3E}">
        <p14:creationId xmlns:p14="http://schemas.microsoft.com/office/powerpoint/2010/main" val="362238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932" y="94191"/>
            <a:ext cx="10515600" cy="1325563"/>
          </a:xfrm>
        </p:spPr>
        <p:txBody>
          <a:bodyPr>
            <a:normAutofit/>
          </a:bodyPr>
          <a:lstStyle/>
          <a:p>
            <a:pPr algn="ctr"/>
            <a:r>
              <a:rPr lang="en-US" sz="5000" b="1" dirty="0" smtClean="0"/>
              <a:t>Search and Seizure</a:t>
            </a:r>
            <a:endParaRPr lang="en-US" sz="5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778" y="1320800"/>
            <a:ext cx="9517509" cy="4682243"/>
          </a:xfrm>
          <a:prstGeom prst="rect">
            <a:avLst/>
          </a:prstGeom>
        </p:spPr>
      </p:pic>
    </p:spTree>
    <p:extLst>
      <p:ext uri="{BB962C8B-B14F-4D97-AF65-F5344CB8AC3E}">
        <p14:creationId xmlns:p14="http://schemas.microsoft.com/office/powerpoint/2010/main" val="85288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c1bf5b4-0ea0-4e24-99ed-90b26398e0b3@cou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95" y="498189"/>
            <a:ext cx="11042168" cy="54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11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457200"/>
            <a:ext cx="7209190" cy="795867"/>
          </a:xfrm>
        </p:spPr>
        <p:txBody>
          <a:bodyPr/>
          <a:lstStyle/>
          <a:p>
            <a:pPr algn="ctr"/>
            <a:r>
              <a:rPr lang="en-US" b="1" i="1" dirty="0" smtClean="0"/>
              <a:t>State v. Villarreal</a:t>
            </a:r>
            <a:r>
              <a:rPr lang="en-US" b="1" dirty="0" smtClean="0"/>
              <a:t>, PD-0303-14 (Part </a:t>
            </a:r>
            <a:r>
              <a:rPr lang="en-US" b="1" dirty="0" err="1" smtClean="0"/>
              <a:t>Deux</a:t>
            </a:r>
            <a:r>
              <a:rPr lang="en-US" b="1" dirty="0" smtClean="0"/>
              <a:t>)</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8578" y="1357312"/>
            <a:ext cx="2438047" cy="3225977"/>
          </a:xfrm>
        </p:spPr>
      </p:pic>
      <p:sp>
        <p:nvSpPr>
          <p:cNvPr id="5" name="Text Placeholder 4"/>
          <p:cNvSpPr>
            <a:spLocks noGrp="1"/>
          </p:cNvSpPr>
          <p:nvPr>
            <p:ph type="body" sz="half" idx="2"/>
          </p:nvPr>
        </p:nvSpPr>
        <p:spPr>
          <a:xfrm>
            <a:off x="839788" y="1253067"/>
            <a:ext cx="7491412" cy="4615921"/>
          </a:xfrm>
        </p:spPr>
        <p:txBody>
          <a:bodyPr/>
          <a:lstStyle/>
          <a:p>
            <a:pPr algn="ctr"/>
            <a:r>
              <a:rPr lang="en-US" sz="3600" dirty="0" smtClean="0"/>
              <a:t>5/4 = 10/8</a:t>
            </a:r>
          </a:p>
          <a:p>
            <a:pPr algn="just"/>
            <a:r>
              <a:rPr lang="en-US" sz="3200" dirty="0" smtClean="0"/>
              <a:t>A </a:t>
            </a:r>
            <a:r>
              <a:rPr lang="en-US" sz="3200" dirty="0"/>
              <a:t>warrantless blood-draw conducted under the </a:t>
            </a:r>
            <a:r>
              <a:rPr lang="en-US" sz="3200" dirty="0" smtClean="0"/>
              <a:t>repeat-offender </a:t>
            </a:r>
            <a:r>
              <a:rPr lang="en-US" sz="3200" dirty="0"/>
              <a:t>provision to the implied consent, mandatory blood draw statute, </a:t>
            </a:r>
            <a:r>
              <a:rPr lang="en-US" sz="3200" cap="small" dirty="0"/>
              <a:t>Tex. Trans. Code</a:t>
            </a:r>
            <a:r>
              <a:rPr lang="en-US" sz="3200" dirty="0"/>
              <a:t> § 724.12(b), violates the Fourth </a:t>
            </a:r>
            <a:r>
              <a:rPr lang="en-US" sz="3200" dirty="0" smtClean="0"/>
              <a:t>Amendment</a:t>
            </a:r>
          </a:p>
          <a:p>
            <a:pPr algn="just"/>
            <a:endParaRPr lang="en-US" sz="3200" dirty="0" smtClean="0"/>
          </a:p>
          <a:p>
            <a:pPr algn="just"/>
            <a:r>
              <a:rPr lang="en-US" sz="3200" dirty="0" smtClean="0"/>
              <a:t>Next Stop . . .  </a:t>
            </a:r>
            <a:endParaRPr lang="en-US" sz="32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0843" y="4504266"/>
            <a:ext cx="2449689" cy="1128890"/>
          </a:xfrm>
          <a:prstGeom prst="rect">
            <a:avLst/>
          </a:prstGeom>
        </p:spPr>
      </p:pic>
    </p:spTree>
    <p:extLst>
      <p:ext uri="{BB962C8B-B14F-4D97-AF65-F5344CB8AC3E}">
        <p14:creationId xmlns:p14="http://schemas.microsoft.com/office/powerpoint/2010/main" val="188389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Residual Issues</a:t>
            </a:r>
            <a:endParaRPr lang="en-US" dirty="0"/>
          </a:p>
        </p:txBody>
      </p:sp>
      <p:sp>
        <p:nvSpPr>
          <p:cNvPr id="6" name="Content Placeholder 5"/>
          <p:cNvSpPr>
            <a:spLocks noGrp="1"/>
          </p:cNvSpPr>
          <p:nvPr>
            <p:ph idx="1"/>
          </p:nvPr>
        </p:nvSpPr>
        <p:spPr>
          <a:xfrm>
            <a:off x="838200" y="1377244"/>
            <a:ext cx="10515600" cy="4799719"/>
          </a:xfrm>
        </p:spPr>
        <p:txBody>
          <a:bodyPr/>
          <a:lstStyle/>
          <a:p>
            <a:pPr marL="0" indent="0" algn="ctr">
              <a:buNone/>
            </a:pPr>
            <a:r>
              <a:rPr lang="en-US" sz="3200" b="1" dirty="0" smtClean="0"/>
              <a:t>Preservation </a:t>
            </a:r>
          </a:p>
          <a:p>
            <a:pPr marL="0" indent="0" algn="just">
              <a:buNone/>
            </a:pPr>
            <a:endParaRPr lang="en-US" sz="3200" b="1" i="1" dirty="0" smtClean="0"/>
          </a:p>
          <a:p>
            <a:pPr marL="0" indent="0" algn="just">
              <a:buNone/>
            </a:pPr>
            <a:r>
              <a:rPr lang="en-US" sz="3200" b="1" i="1" dirty="0" err="1" smtClean="0"/>
              <a:t>Douds</a:t>
            </a:r>
            <a:r>
              <a:rPr lang="en-US" sz="3200" b="1" i="1" dirty="0" smtClean="0"/>
              <a:t> v. State</a:t>
            </a:r>
            <a:r>
              <a:rPr lang="en-US" sz="3200" b="1" dirty="0" smtClean="0"/>
              <a:t>, PD-0857-14</a:t>
            </a:r>
          </a:p>
          <a:p>
            <a:pPr algn="just"/>
            <a:r>
              <a:rPr lang="en-US" sz="3200" dirty="0" smtClean="0"/>
              <a:t>Isolated statements in suppression motion blood draw without a warrant insufficient</a:t>
            </a:r>
            <a:endParaRPr lang="en-US" sz="3200" dirty="0"/>
          </a:p>
          <a:p>
            <a:pPr algn="just"/>
            <a:r>
              <a:rPr lang="en-US" sz="3200" dirty="0"/>
              <a:t>M</a:t>
            </a:r>
            <a:r>
              <a:rPr lang="en-US" sz="3200" dirty="0" smtClean="0"/>
              <a:t>otion </a:t>
            </a:r>
            <a:r>
              <a:rPr lang="en-US" sz="3200" dirty="0"/>
              <a:t>to suppress, </a:t>
            </a:r>
            <a:r>
              <a:rPr lang="en-US" sz="3200" dirty="0" smtClean="0"/>
              <a:t>arguments, </a:t>
            </a:r>
            <a:r>
              <a:rPr lang="en-US" sz="3200" dirty="0"/>
              <a:t>and post-hearing briefing </a:t>
            </a:r>
            <a:r>
              <a:rPr lang="en-US" sz="3200" dirty="0" smtClean="0"/>
              <a:t>challenged </a:t>
            </a:r>
            <a:r>
              <a:rPr lang="en-US" sz="3200" dirty="0"/>
              <a:t>whether the requirements of the blood-draw statute had been </a:t>
            </a:r>
            <a:r>
              <a:rPr lang="en-US" sz="3200" dirty="0" smtClean="0"/>
              <a:t>met</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480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1070"/>
            <a:ext cx="10515600" cy="5985894"/>
          </a:xfrm>
        </p:spPr>
        <p:txBody>
          <a:bodyPr/>
          <a:lstStyle/>
          <a:p>
            <a:pPr marL="228600" lvl="2" algn="just">
              <a:spcBef>
                <a:spcPts val="1000"/>
              </a:spcBef>
            </a:pPr>
            <a:r>
              <a:rPr lang="en-US" sz="2800" dirty="0"/>
              <a:t>P</a:t>
            </a:r>
            <a:r>
              <a:rPr lang="en-US" sz="2800" dirty="0" smtClean="0"/>
              <a:t>ending: </a:t>
            </a:r>
            <a:r>
              <a:rPr lang="en-US" sz="2800" i="1" dirty="0" smtClean="0"/>
              <a:t>Clement</a:t>
            </a:r>
            <a:r>
              <a:rPr lang="en-US" sz="2800" dirty="0"/>
              <a:t>, PD-0681: “Does a suppression motion’s mere citation to the Fourth Amendment and probable cause, or a belated closing argument that anything after the “stop” be suppressed due to lack of probable cause for “arrest,” preserve an illegal arrest claim?” </a:t>
            </a:r>
            <a:endParaRPr lang="en-US" sz="2800" dirty="0" smtClean="0"/>
          </a:p>
          <a:p>
            <a:pPr marL="0" lvl="2" indent="0" algn="just">
              <a:spcBef>
                <a:spcPts val="1000"/>
              </a:spcBef>
              <a:buNone/>
            </a:pPr>
            <a:endParaRPr lang="en-US" sz="2800" dirty="0" smtClean="0"/>
          </a:p>
          <a:p>
            <a:pPr marL="0" lvl="2" indent="0" algn="ctr">
              <a:spcBef>
                <a:spcPts val="1000"/>
              </a:spcBef>
              <a:buNone/>
            </a:pPr>
            <a:r>
              <a:rPr lang="en-US" sz="2800" i="1" dirty="0">
                <a:latin typeface="+mj-lt"/>
              </a:rPr>
              <a:t>Preservation as of January 27, 2016 </a:t>
            </a:r>
            <a:r>
              <a:rPr lang="en-US" sz="2800" i="1" dirty="0" smtClean="0">
                <a:latin typeface="+mj-lt"/>
              </a:rPr>
              <a:t>in Blood-Draw Cases</a:t>
            </a:r>
          </a:p>
          <a:p>
            <a:pPr marL="0" lvl="2" indent="0" algn="ctr">
              <a:spcBef>
                <a:spcPts val="1000"/>
              </a:spcBef>
              <a:buNone/>
            </a:pPr>
            <a:endParaRPr lang="en-US" sz="2800" dirty="0" smtClean="0">
              <a:latin typeface="+mj-lt"/>
            </a:endParaRPr>
          </a:p>
          <a:p>
            <a:pPr marL="228600" lvl="2" algn="just">
              <a:spcBef>
                <a:spcPts val="1000"/>
              </a:spcBef>
            </a:pPr>
            <a:r>
              <a:rPr lang="en-US" sz="2800" dirty="0"/>
              <a:t>R</a:t>
            </a:r>
            <a:r>
              <a:rPr lang="en-US" sz="2800" dirty="0" smtClean="0"/>
              <a:t>emanded: </a:t>
            </a:r>
            <a:r>
              <a:rPr lang="en-US" sz="2800" i="1" dirty="0" smtClean="0"/>
              <a:t>Moser</a:t>
            </a:r>
            <a:r>
              <a:rPr lang="en-US" sz="2800" dirty="0" smtClean="0"/>
              <a:t>, PD-0662-15; </a:t>
            </a:r>
            <a:r>
              <a:rPr lang="en-US" sz="2800" i="1" dirty="0" smtClean="0"/>
              <a:t>Richards</a:t>
            </a:r>
            <a:r>
              <a:rPr lang="en-US" sz="2800" dirty="0" smtClean="0"/>
              <a:t>, PD-0731-15</a:t>
            </a:r>
          </a:p>
          <a:p>
            <a:pPr marL="228600" lvl="2" algn="just">
              <a:spcBef>
                <a:spcPts val="1000"/>
              </a:spcBef>
            </a:pPr>
            <a:endParaRPr lang="en-US" sz="2800" dirty="0" smtClean="0"/>
          </a:p>
          <a:p>
            <a:pPr marL="228600" lvl="2" algn="just">
              <a:spcBef>
                <a:spcPts val="1000"/>
              </a:spcBef>
            </a:pPr>
            <a:r>
              <a:rPr lang="en-US" sz="2800" dirty="0"/>
              <a:t>R</a:t>
            </a:r>
            <a:r>
              <a:rPr lang="en-US" sz="2800" dirty="0" smtClean="0"/>
              <a:t>efused: </a:t>
            </a:r>
            <a:r>
              <a:rPr lang="en-US" sz="2800" i="1" dirty="0" smtClean="0"/>
              <a:t>Perez</a:t>
            </a:r>
            <a:r>
              <a:rPr lang="en-US" sz="2800" dirty="0" smtClean="0"/>
              <a:t>, PD-0577-15; </a:t>
            </a:r>
            <a:r>
              <a:rPr lang="en-US" sz="2800" i="1" dirty="0" smtClean="0"/>
              <a:t>Leal</a:t>
            </a:r>
            <a:r>
              <a:rPr lang="en-US" sz="2800" dirty="0" smtClean="0"/>
              <a:t>, PD-0836-15 (after remand for COA to address preservation)</a:t>
            </a:r>
            <a:endParaRPr lang="en-US" sz="2800" dirty="0"/>
          </a:p>
          <a:p>
            <a:endParaRPr lang="en-US" dirty="0"/>
          </a:p>
        </p:txBody>
      </p:sp>
    </p:spTree>
    <p:extLst>
      <p:ext uri="{BB962C8B-B14F-4D97-AF65-F5344CB8AC3E}">
        <p14:creationId xmlns:p14="http://schemas.microsoft.com/office/powerpoint/2010/main" val="24726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6089"/>
            <a:ext cx="10515600" cy="5860874"/>
          </a:xfrm>
        </p:spPr>
        <p:txBody>
          <a:bodyPr/>
          <a:lstStyle/>
          <a:p>
            <a:pPr marL="0" indent="0" algn="ctr">
              <a:buNone/>
            </a:pPr>
            <a:r>
              <a:rPr lang="en-US" sz="3200" b="1" dirty="0" smtClean="0">
                <a:latin typeface="+mj-lt"/>
              </a:rPr>
              <a:t>Remedy</a:t>
            </a:r>
            <a:r>
              <a:rPr lang="en-US" sz="3200" i="1" dirty="0" smtClean="0">
                <a:latin typeface="+mj-lt"/>
              </a:rPr>
              <a:t>, </a:t>
            </a:r>
            <a:r>
              <a:rPr lang="en-US" sz="3200" i="1" cap="small" dirty="0" smtClean="0">
                <a:latin typeface="+mj-lt"/>
              </a:rPr>
              <a:t>Tex. Code Crim. Proc</a:t>
            </a:r>
            <a:r>
              <a:rPr lang="en-US" sz="3200" i="1" dirty="0" smtClean="0">
                <a:latin typeface="+mj-lt"/>
              </a:rPr>
              <a:t>. art. 38.23, </a:t>
            </a:r>
          </a:p>
          <a:p>
            <a:pPr marL="0" indent="0" algn="ctr">
              <a:buNone/>
            </a:pPr>
            <a:r>
              <a:rPr lang="en-US" sz="3200" i="1" dirty="0" smtClean="0">
                <a:latin typeface="+mj-lt"/>
              </a:rPr>
              <a:t>and </a:t>
            </a:r>
            <a:r>
              <a:rPr lang="en-US" sz="3200" b="1" dirty="0" smtClean="0">
                <a:latin typeface="+mj-lt"/>
              </a:rPr>
              <a:t>Harm</a:t>
            </a:r>
            <a:r>
              <a:rPr lang="en-US" sz="3200" i="1" dirty="0" smtClean="0">
                <a:latin typeface="+mj-lt"/>
              </a:rPr>
              <a:t> as of January </a:t>
            </a:r>
            <a:r>
              <a:rPr lang="en-US" sz="3200" i="1" dirty="0">
                <a:latin typeface="+mj-lt"/>
              </a:rPr>
              <a:t>27, 2016 </a:t>
            </a:r>
            <a:endParaRPr lang="en-US" sz="3200" i="1" dirty="0" smtClean="0">
              <a:latin typeface="+mj-lt"/>
            </a:endParaRPr>
          </a:p>
          <a:p>
            <a:pPr marL="0" indent="0" algn="ctr">
              <a:buNone/>
            </a:pPr>
            <a:endParaRPr lang="en-US" sz="2400" b="1" i="1" dirty="0" smtClean="0"/>
          </a:p>
          <a:p>
            <a:pPr algn="just"/>
            <a:r>
              <a:rPr lang="en-US" sz="2700" dirty="0"/>
              <a:t>P</a:t>
            </a:r>
            <a:r>
              <a:rPr lang="en-US" sz="2700" dirty="0" smtClean="0"/>
              <a:t>ending: </a:t>
            </a:r>
            <a:r>
              <a:rPr lang="en-US" sz="2700" i="1" dirty="0" smtClean="0"/>
              <a:t>Cole</a:t>
            </a:r>
            <a:r>
              <a:rPr lang="en-US" sz="2700" dirty="0" smtClean="0"/>
              <a:t>, PD-0077-15</a:t>
            </a:r>
            <a:r>
              <a:rPr lang="en-US" sz="2700" b="1" dirty="0" smtClean="0"/>
              <a:t>: </a:t>
            </a:r>
            <a:r>
              <a:rPr lang="en-US" sz="2700" dirty="0" smtClean="0"/>
              <a:t>If </a:t>
            </a:r>
            <a:r>
              <a:rPr lang="en-US" sz="2700" dirty="0"/>
              <a:t>a warrantless blood draw conducted pursuant to </a:t>
            </a:r>
            <a:r>
              <a:rPr lang="en-US" sz="2700" cap="small" dirty="0"/>
              <a:t>Tex. Trans. Code</a:t>
            </a:r>
            <a:r>
              <a:rPr lang="en-US" sz="2700" dirty="0"/>
              <a:t> § 724.012(b) violates the Fourth Amendment, must that evidence be suppressed when, at the time of the search, the statute was presumptively valid and </a:t>
            </a:r>
            <a:r>
              <a:rPr lang="en-US" sz="2700" dirty="0" smtClean="0"/>
              <a:t>dispensed </a:t>
            </a:r>
            <a:r>
              <a:rPr lang="en-US" sz="2700" dirty="0"/>
              <a:t>with the warrant requirement</a:t>
            </a:r>
            <a:r>
              <a:rPr lang="en-US" sz="2700" dirty="0" smtClean="0"/>
              <a:t>? </a:t>
            </a:r>
          </a:p>
          <a:p>
            <a:pPr marL="0" indent="0" algn="just">
              <a:buNone/>
            </a:pPr>
            <a:endParaRPr lang="en-US" sz="2700" dirty="0" smtClean="0"/>
          </a:p>
          <a:p>
            <a:pPr algn="just"/>
            <a:r>
              <a:rPr lang="en-US" sz="2700" dirty="0"/>
              <a:t>R</a:t>
            </a:r>
            <a:r>
              <a:rPr lang="en-US" sz="2700" dirty="0" smtClean="0"/>
              <a:t>efused 38.23 issue with prejudice: </a:t>
            </a:r>
            <a:r>
              <a:rPr lang="en-US" sz="2700" i="1" dirty="0" smtClean="0"/>
              <a:t>Moser</a:t>
            </a:r>
            <a:r>
              <a:rPr lang="en-US" sz="2700" dirty="0" smtClean="0"/>
              <a:t>, PD-0662-15</a:t>
            </a:r>
            <a:endParaRPr lang="en-US" sz="2700" dirty="0"/>
          </a:p>
          <a:p>
            <a:pPr algn="just"/>
            <a:r>
              <a:rPr lang="en-US" sz="2700" dirty="0"/>
              <a:t>S</a:t>
            </a:r>
            <a:r>
              <a:rPr lang="en-US" sz="2700" dirty="0" smtClean="0"/>
              <a:t>ummarily refused remaining cases with 38.23 issue</a:t>
            </a:r>
          </a:p>
          <a:p>
            <a:pPr algn="just"/>
            <a:r>
              <a:rPr lang="en-US" sz="2700" dirty="0"/>
              <a:t>S</a:t>
            </a:r>
            <a:r>
              <a:rPr lang="en-US" sz="2700" dirty="0" smtClean="0"/>
              <a:t>ummarily refused 2 PDRs raising harmless error </a:t>
            </a:r>
            <a:endParaRPr lang="en-US" sz="2700" dirty="0"/>
          </a:p>
        </p:txBody>
      </p:sp>
    </p:spTree>
    <p:extLst>
      <p:ext uri="{BB962C8B-B14F-4D97-AF65-F5344CB8AC3E}">
        <p14:creationId xmlns:p14="http://schemas.microsoft.com/office/powerpoint/2010/main" val="93379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450" y="546984"/>
            <a:ext cx="10515600" cy="1033462"/>
          </a:xfrm>
        </p:spPr>
        <p:txBody>
          <a:bodyPr/>
          <a:lstStyle/>
          <a:p>
            <a:pPr algn="ctr"/>
            <a:r>
              <a:rPr lang="en-US" dirty="0" smtClean="0"/>
              <a:t>House v. Apartment </a:t>
            </a:r>
            <a:endParaRPr lang="en-US" dirty="0"/>
          </a:p>
        </p:txBody>
      </p:sp>
      <p:sp>
        <p:nvSpPr>
          <p:cNvPr id="5" name="Text Placeholder 4"/>
          <p:cNvSpPr>
            <a:spLocks noGrp="1"/>
          </p:cNvSpPr>
          <p:nvPr>
            <p:ph type="body" idx="1"/>
          </p:nvPr>
        </p:nvSpPr>
        <p:spPr>
          <a:xfrm>
            <a:off x="259644" y="2065867"/>
            <a:ext cx="11751734" cy="4208700"/>
          </a:xfrm>
        </p:spPr>
        <p:txBody>
          <a:bodyPr/>
          <a:lstStyle/>
          <a:p>
            <a:pPr algn="ctr"/>
            <a:r>
              <a:rPr lang="en-US" sz="4000" i="1" dirty="0" smtClean="0">
                <a:solidFill>
                  <a:schemeClr val="tx1"/>
                </a:solidFill>
              </a:rPr>
              <a:t>State v. Rendon</a:t>
            </a:r>
            <a:r>
              <a:rPr lang="en-US" sz="4000" dirty="0" smtClean="0">
                <a:solidFill>
                  <a:schemeClr val="tx1"/>
                </a:solidFill>
              </a:rPr>
              <a:t>, PD-0013-15</a:t>
            </a:r>
          </a:p>
          <a:p>
            <a:pPr algn="ctr"/>
            <a:endParaRPr lang="en-US" dirty="0">
              <a:solidFill>
                <a:schemeClr val="tx1"/>
              </a:solidFill>
            </a:endParaRPr>
          </a:p>
          <a:p>
            <a:pPr algn="just"/>
            <a:r>
              <a:rPr lang="en-US" sz="3200" dirty="0" smtClean="0">
                <a:solidFill>
                  <a:schemeClr val="tx1"/>
                </a:solidFill>
              </a:rPr>
              <a:t>Under </a:t>
            </a:r>
            <a:r>
              <a:rPr lang="en-US" sz="3200" dirty="0">
                <a:solidFill>
                  <a:schemeClr val="tx1"/>
                </a:solidFill>
              </a:rPr>
              <a:t>the </a:t>
            </a:r>
            <a:r>
              <a:rPr lang="en-US" sz="3200" i="1" dirty="0">
                <a:solidFill>
                  <a:schemeClr val="tx1"/>
                </a:solidFill>
              </a:rPr>
              <a:t>Florida v. </a:t>
            </a:r>
            <a:r>
              <a:rPr lang="en-US" sz="3200" i="1" dirty="0" err="1">
                <a:solidFill>
                  <a:schemeClr val="tx1"/>
                </a:solidFill>
              </a:rPr>
              <a:t>Jardines</a:t>
            </a:r>
            <a:r>
              <a:rPr lang="en-US" sz="3200" dirty="0">
                <a:solidFill>
                  <a:schemeClr val="tx1"/>
                </a:solidFill>
              </a:rPr>
              <a:t>, 133 S. Ct. 1409 (2013), property-rights </a:t>
            </a:r>
            <a:r>
              <a:rPr lang="en-US" sz="3200" dirty="0" smtClean="0">
                <a:solidFill>
                  <a:schemeClr val="tx1"/>
                </a:solidFill>
              </a:rPr>
              <a:t>doctrine, the Fourth Amendment is violated when a drug-detection dog is used to sniff the threshold area of the front door of an apartment located on a semi-private landing.</a:t>
            </a:r>
            <a:endParaRPr lang="en-US" sz="3200"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028" y="237067"/>
            <a:ext cx="2673350" cy="16438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67" y="237067"/>
            <a:ext cx="2664177" cy="164388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5021" y="4820356"/>
            <a:ext cx="3081867" cy="1454211"/>
          </a:xfrm>
          <a:prstGeom prst="rect">
            <a:avLst/>
          </a:prstGeom>
        </p:spPr>
      </p:pic>
    </p:spTree>
    <p:extLst>
      <p:ext uri="{BB962C8B-B14F-4D97-AF65-F5344CB8AC3E}">
        <p14:creationId xmlns:p14="http://schemas.microsoft.com/office/powerpoint/2010/main" val="2674314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Dissent</a:t>
            </a:r>
            <a:endParaRPr lang="en-US" dirty="0"/>
          </a:p>
        </p:txBody>
      </p:sp>
      <p:sp>
        <p:nvSpPr>
          <p:cNvPr id="5" name="Content Placeholder 4"/>
          <p:cNvSpPr>
            <a:spLocks noGrp="1"/>
          </p:cNvSpPr>
          <p:nvPr>
            <p:ph idx="1"/>
          </p:nvPr>
        </p:nvSpPr>
        <p:spPr>
          <a:xfrm>
            <a:off x="838200" y="1591733"/>
            <a:ext cx="10515600" cy="4585230"/>
          </a:xfrm>
        </p:spPr>
        <p:txBody>
          <a:bodyPr/>
          <a:lstStyle/>
          <a:p>
            <a:pPr marL="0" indent="0">
              <a:buNone/>
            </a:pPr>
            <a:r>
              <a:rPr lang="en-US" dirty="0" smtClean="0"/>
              <a:t>Yeary</a:t>
            </a:r>
          </a:p>
          <a:p>
            <a:pPr algn="just"/>
            <a:r>
              <a:rPr lang="en-US" dirty="0"/>
              <a:t>N</a:t>
            </a:r>
            <a:r>
              <a:rPr lang="en-US" dirty="0" smtClean="0"/>
              <a:t>o right to exclude; fully </a:t>
            </a:r>
            <a:r>
              <a:rPr lang="en-US" dirty="0"/>
              <a:t>available to the public </a:t>
            </a:r>
            <a:r>
              <a:rPr lang="en-US" dirty="0" smtClean="0"/>
              <a:t>so no </a:t>
            </a:r>
            <a:r>
              <a:rPr lang="en-US" dirty="0"/>
              <a:t>intimate use and privacy necessary to establish curtilage under either the </a:t>
            </a:r>
            <a:r>
              <a:rPr lang="en-US" dirty="0" smtClean="0"/>
              <a:t>property- </a:t>
            </a:r>
            <a:r>
              <a:rPr lang="en-US" dirty="0"/>
              <a:t>or </a:t>
            </a:r>
            <a:r>
              <a:rPr lang="en-US" dirty="0" smtClean="0"/>
              <a:t>privacy-based doctrines</a:t>
            </a:r>
            <a:endParaRPr lang="en-US" dirty="0"/>
          </a:p>
          <a:p>
            <a:pPr marL="0" indent="0" algn="just">
              <a:buNone/>
            </a:pPr>
            <a:endParaRPr lang="en-US" dirty="0" smtClean="0"/>
          </a:p>
          <a:p>
            <a:pPr algn="just"/>
            <a:r>
              <a:rPr lang="en-US" dirty="0"/>
              <a:t>Justice Kagan’s view that there is a search even if the dog is not on the curtilage is not consistent with prior cases that a dog-sniff </a:t>
            </a:r>
            <a:r>
              <a:rPr lang="en-US" dirty="0" smtClean="0"/>
              <a:t>is </a:t>
            </a:r>
            <a:r>
              <a:rPr lang="en-US" dirty="0"/>
              <a:t>not a </a:t>
            </a:r>
            <a:r>
              <a:rPr lang="en-US" dirty="0" smtClean="0"/>
              <a:t>search</a:t>
            </a:r>
            <a:endParaRPr lang="en-US" dirty="0"/>
          </a:p>
          <a:p>
            <a:pPr marL="0" indent="0" algn="just">
              <a:buNone/>
            </a:pPr>
            <a:endParaRPr lang="en-US" dirty="0" smtClean="0"/>
          </a:p>
          <a:p>
            <a:pPr algn="just"/>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911" y="89693"/>
            <a:ext cx="1247775" cy="1876425"/>
          </a:xfrm>
          <a:prstGeom prst="rect">
            <a:avLst/>
          </a:prstGeom>
        </p:spPr>
      </p:pic>
    </p:spTree>
    <p:extLst>
      <p:ext uri="{BB962C8B-B14F-4D97-AF65-F5344CB8AC3E}">
        <p14:creationId xmlns:p14="http://schemas.microsoft.com/office/powerpoint/2010/main" val="101763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11" y="940859"/>
            <a:ext cx="10515600" cy="1325563"/>
          </a:xfrm>
        </p:spPr>
        <p:txBody>
          <a:bodyPr/>
          <a:lstStyle/>
          <a:p>
            <a:r>
              <a:rPr lang="en-US" i="1" dirty="0" smtClean="0"/>
              <a:t>Ford v. State</a:t>
            </a:r>
            <a:r>
              <a:rPr lang="en-US" dirty="0" smtClean="0"/>
              <a:t>, No. PD-1369-14 </a:t>
            </a:r>
            <a:endParaRPr lang="en-US" dirty="0"/>
          </a:p>
        </p:txBody>
      </p:sp>
      <p:sp>
        <p:nvSpPr>
          <p:cNvPr id="3" name="Content Placeholder 2"/>
          <p:cNvSpPr>
            <a:spLocks noGrp="1"/>
          </p:cNvSpPr>
          <p:nvPr>
            <p:ph idx="1"/>
          </p:nvPr>
        </p:nvSpPr>
        <p:spPr>
          <a:xfrm>
            <a:off x="225778" y="1825625"/>
            <a:ext cx="8523111" cy="4351338"/>
          </a:xfrm>
        </p:spPr>
        <p:txBody>
          <a:bodyPr/>
          <a:lstStyle/>
          <a:p>
            <a:pPr marL="0" indent="0">
              <a:buNone/>
            </a:pPr>
            <a:endParaRPr lang="en-US" dirty="0" smtClean="0"/>
          </a:p>
          <a:p>
            <a:pPr marL="0" indent="0">
              <a:buNone/>
            </a:pPr>
            <a:endParaRPr lang="en-US" dirty="0"/>
          </a:p>
          <a:p>
            <a:pPr marL="0" indent="0" algn="just">
              <a:buNone/>
            </a:pPr>
            <a:r>
              <a:rPr lang="en-US" sz="3200" dirty="0" smtClean="0"/>
              <a:t>The </a:t>
            </a:r>
            <a:r>
              <a:rPr lang="en-US" sz="3200" dirty="0"/>
              <a:t>Fourth Amendment is not violated when law enforcement obtains four days of passive historical cell-site-location data without a warrant or probable </a:t>
            </a:r>
            <a:r>
              <a:rPr lang="en-US" sz="3200" dirty="0" smtClean="0"/>
              <a:t>cause.  No </a:t>
            </a:r>
            <a:r>
              <a:rPr lang="en-US" sz="3200" dirty="0"/>
              <a:t>reasonable expectation of privacy in location data collected by a third-party </a:t>
            </a:r>
            <a:r>
              <a:rPr lang="en-US" sz="3200" dirty="0" smtClean="0"/>
              <a:t>carrier </a:t>
            </a:r>
            <a:r>
              <a:rPr lang="en-US" sz="3200" dirty="0"/>
              <a:t>for business purposes.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556" y="-1"/>
            <a:ext cx="3104444" cy="6176963"/>
          </a:xfrm>
          <a:prstGeom prst="rect">
            <a:avLst/>
          </a:prstGeom>
        </p:spPr>
      </p:pic>
    </p:spTree>
    <p:extLst>
      <p:ext uri="{BB962C8B-B14F-4D97-AF65-F5344CB8AC3E}">
        <p14:creationId xmlns:p14="http://schemas.microsoft.com/office/powerpoint/2010/main" val="1011194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err="1"/>
              <a:t>Jaganathan</a:t>
            </a:r>
            <a:r>
              <a:rPr lang="en-US" i="1" dirty="0"/>
              <a:t> v. State</a:t>
            </a:r>
            <a:r>
              <a:rPr lang="en-US" dirty="0"/>
              <a:t>, No. PD-1189-14</a:t>
            </a:r>
          </a:p>
        </p:txBody>
      </p:sp>
      <p:sp>
        <p:nvSpPr>
          <p:cNvPr id="3" name="Content Placeholder 2"/>
          <p:cNvSpPr>
            <a:spLocks noGrp="1"/>
          </p:cNvSpPr>
          <p:nvPr>
            <p:ph idx="1"/>
          </p:nvPr>
        </p:nvSpPr>
        <p:spPr>
          <a:xfrm>
            <a:off x="838200" y="2055813"/>
            <a:ext cx="10515600" cy="4121149"/>
          </a:xfrm>
        </p:spPr>
        <p:txBody>
          <a:bodyPr/>
          <a:lstStyle/>
          <a:p>
            <a:pPr algn="just"/>
            <a:r>
              <a:rPr lang="en-US" dirty="0" smtClean="0"/>
              <a:t>Stop supported </a:t>
            </a:r>
            <a:r>
              <a:rPr lang="en-US" dirty="0"/>
              <a:t>by reasonable suspicion when the Trooper observed A</a:t>
            </a:r>
            <a:r>
              <a:rPr lang="en-US" dirty="0" smtClean="0"/>
              <a:t>ppellant driving </a:t>
            </a:r>
            <a:r>
              <a:rPr lang="en-US" dirty="0"/>
              <a:t>in the left-hand lane, without passing any vehicles in the middle lane, for approximately 15-20 seconds after </a:t>
            </a:r>
            <a:r>
              <a:rPr lang="en-US" dirty="0" smtClean="0"/>
              <a:t>passing a </a:t>
            </a:r>
            <a:r>
              <a:rPr lang="en-US" dirty="0"/>
              <a:t>“Left Lane for Passing” only </a:t>
            </a:r>
            <a:r>
              <a:rPr lang="en-US" dirty="0" smtClean="0"/>
              <a:t>sign.</a:t>
            </a:r>
          </a:p>
          <a:p>
            <a:pPr marL="0" indent="0" algn="just">
              <a:buNone/>
            </a:pPr>
            <a:endParaRPr lang="en-US" dirty="0" smtClean="0"/>
          </a:p>
          <a:p>
            <a:pPr algn="just"/>
            <a:r>
              <a:rPr lang="en-US" dirty="0"/>
              <a:t>“[A] defense would matter only if the facts establishing it were so obvious that an objective officer viewing the situation would be unreasonable in failing to realize that the person’s conduct was allowed by the law.”</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89" y="-1"/>
            <a:ext cx="1676400" cy="2055814"/>
          </a:xfrm>
          <a:prstGeom prst="rect">
            <a:avLst/>
          </a:prstGeom>
        </p:spPr>
      </p:pic>
    </p:spTree>
    <p:extLst>
      <p:ext uri="{BB962C8B-B14F-4D97-AF65-F5344CB8AC3E}">
        <p14:creationId xmlns:p14="http://schemas.microsoft.com/office/powerpoint/2010/main" val="298256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Dissent</a:t>
            </a:r>
            <a:endParaRPr lang="en-US" dirty="0"/>
          </a:p>
        </p:txBody>
      </p:sp>
      <p:sp>
        <p:nvSpPr>
          <p:cNvPr id="3" name="Content Placeholder 2"/>
          <p:cNvSpPr>
            <a:spLocks noGrp="1"/>
          </p:cNvSpPr>
          <p:nvPr>
            <p:ph idx="1"/>
          </p:nvPr>
        </p:nvSpPr>
        <p:spPr>
          <a:xfrm>
            <a:off x="838200" y="1365956"/>
            <a:ext cx="10515600" cy="4811007"/>
          </a:xfrm>
        </p:spPr>
        <p:txBody>
          <a:bodyPr/>
          <a:lstStyle/>
          <a:p>
            <a:pPr marL="0" indent="0">
              <a:buNone/>
            </a:pPr>
            <a:r>
              <a:rPr lang="en-US" sz="3200" dirty="0" smtClean="0"/>
              <a:t>Meyers</a:t>
            </a:r>
          </a:p>
          <a:p>
            <a:pPr algn="just"/>
            <a:r>
              <a:rPr lang="en-US" sz="3200" dirty="0"/>
              <a:t>The sign (in conjunction with the law </a:t>
            </a:r>
            <a:r>
              <a:rPr lang="en-US" sz="3200" dirty="0" smtClean="0"/>
              <a:t>requiring compliance with road </a:t>
            </a:r>
            <a:r>
              <a:rPr lang="en-US" sz="3200" dirty="0"/>
              <a:t>signs)</a:t>
            </a:r>
            <a:r>
              <a:rPr lang="en-US" sz="3200" i="1" dirty="0"/>
              <a:t> </a:t>
            </a:r>
            <a:r>
              <a:rPr lang="en-US" sz="3200" dirty="0"/>
              <a:t>does</a:t>
            </a:r>
            <a:r>
              <a:rPr lang="en-US" sz="3200" i="1" dirty="0"/>
              <a:t> </a:t>
            </a:r>
            <a:r>
              <a:rPr lang="en-US" sz="3200" dirty="0"/>
              <a:t>not provide sufficient notice of the prohibited </a:t>
            </a:r>
            <a:r>
              <a:rPr lang="en-US" sz="3200" dirty="0" smtClean="0"/>
              <a:t>conduct.  </a:t>
            </a:r>
          </a:p>
          <a:p>
            <a:pPr marL="0" indent="0" algn="just">
              <a:buNone/>
            </a:pPr>
            <a:endParaRPr lang="en-US" sz="3200" dirty="0" smtClean="0"/>
          </a:p>
          <a:p>
            <a:pPr algn="just"/>
            <a:r>
              <a:rPr lang="en-US" sz="3200" dirty="0" smtClean="0"/>
              <a:t>“</a:t>
            </a:r>
            <a:r>
              <a:rPr lang="en-US" sz="3200" dirty="0"/>
              <a:t>Is a driver required to actually pass another vehicle while in the left lane?” “Is there a specific amount of time in which this pass must occur?” “What if a driver never comes upon cars to pass, but intended to pass any that were on the roadway?”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733" y="1"/>
            <a:ext cx="1958093" cy="1828800"/>
          </a:xfrm>
          <a:prstGeom prst="rect">
            <a:avLst/>
          </a:prstGeom>
        </p:spPr>
      </p:pic>
    </p:spTree>
    <p:extLst>
      <p:ext uri="{BB962C8B-B14F-4D97-AF65-F5344CB8AC3E}">
        <p14:creationId xmlns:p14="http://schemas.microsoft.com/office/powerpoint/2010/main" val="1433345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9913" y="2336799"/>
            <a:ext cx="10710332" cy="1081088"/>
          </a:xfrm>
        </p:spPr>
        <p:txBody>
          <a:bodyPr>
            <a:normAutofit/>
          </a:bodyPr>
          <a:lstStyle/>
          <a:p>
            <a:pPr algn="ctr"/>
            <a:r>
              <a:rPr lang="en-US" sz="5000" b="1" dirty="0" smtClean="0"/>
              <a:t>Sufficiency</a:t>
            </a:r>
            <a:endParaRPr lang="en-US" sz="5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390" y="1932047"/>
            <a:ext cx="4558730" cy="3784127"/>
          </a:xfrm>
          <a:prstGeom prst="rect">
            <a:avLst/>
          </a:prstGeom>
        </p:spPr>
      </p:pic>
    </p:spTree>
    <p:extLst>
      <p:ext uri="{BB962C8B-B14F-4D97-AF65-F5344CB8AC3E}">
        <p14:creationId xmlns:p14="http://schemas.microsoft.com/office/powerpoint/2010/main" val="20558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092406" y="2157136"/>
            <a:ext cx="997181" cy="605715"/>
          </a:xfrm>
          <a:prstGeom prst="rect">
            <a:avLst/>
          </a:prstGeom>
          <a:ln w="19050">
            <a:solidFill>
              <a:schemeClr val="accent1"/>
            </a:solidFill>
          </a:ln>
        </p:spPr>
      </p:pic>
      <p:sp>
        <p:nvSpPr>
          <p:cNvPr id="5" name="TextBox 4"/>
          <p:cNvSpPr txBox="1"/>
          <p:nvPr/>
        </p:nvSpPr>
        <p:spPr>
          <a:xfrm>
            <a:off x="1039091" y="602080"/>
            <a:ext cx="10011641" cy="707886"/>
          </a:xfrm>
          <a:prstGeom prst="rect">
            <a:avLst/>
          </a:prstGeom>
          <a:noFill/>
        </p:spPr>
        <p:txBody>
          <a:bodyPr wrap="square" rtlCol="0">
            <a:spAutoFit/>
          </a:bodyPr>
          <a:lstStyle/>
          <a:p>
            <a:pPr algn="ctr"/>
            <a:r>
              <a:rPr lang="en-US" sz="4000" dirty="0" smtClean="0"/>
              <a:t>An Exceptional Term . . . And It’s </a:t>
            </a:r>
            <a:r>
              <a:rPr lang="en-US" sz="4000" dirty="0"/>
              <a:t>N</a:t>
            </a:r>
            <a:r>
              <a:rPr lang="en-US" sz="4000" dirty="0" smtClean="0"/>
              <a:t>ot </a:t>
            </a:r>
            <a:r>
              <a:rPr lang="en-US" sz="4000" dirty="0"/>
              <a:t>O</a:t>
            </a:r>
            <a:r>
              <a:rPr lang="en-US" sz="4000" dirty="0" smtClean="0"/>
              <a:t>ver Yet!</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3632489122"/>
              </p:ext>
            </p:extLst>
          </p:nvPr>
        </p:nvGraphicFramePr>
        <p:xfrm>
          <a:off x="1023863" y="1613697"/>
          <a:ext cx="10026869" cy="3844446"/>
        </p:xfrm>
        <a:graphic>
          <a:graphicData uri="http://schemas.openxmlformats.org/drawingml/2006/table">
            <a:tbl>
              <a:tblPr firstRow="1" firstCol="1" bandRow="1">
                <a:tableStyleId>{5C22544A-7EE6-4342-B048-85BDC9FD1C3A}</a:tableStyleId>
              </a:tblPr>
              <a:tblGrid>
                <a:gridCol w="2505674">
                  <a:extLst>
                    <a:ext uri="{9D8B030D-6E8A-4147-A177-3AD203B41FA5}">
                      <a16:colId xmlns:a16="http://schemas.microsoft.com/office/drawing/2014/main" xmlns="" val="20000"/>
                    </a:ext>
                  </a:extLst>
                </a:gridCol>
                <a:gridCol w="2507065">
                  <a:extLst>
                    <a:ext uri="{9D8B030D-6E8A-4147-A177-3AD203B41FA5}">
                      <a16:colId xmlns:a16="http://schemas.microsoft.com/office/drawing/2014/main" xmlns="" val="20001"/>
                    </a:ext>
                  </a:extLst>
                </a:gridCol>
                <a:gridCol w="2507065">
                  <a:extLst>
                    <a:ext uri="{9D8B030D-6E8A-4147-A177-3AD203B41FA5}">
                      <a16:colId xmlns:a16="http://schemas.microsoft.com/office/drawing/2014/main" xmlns="" val="20002"/>
                    </a:ext>
                  </a:extLst>
                </a:gridCol>
                <a:gridCol w="2507065">
                  <a:extLst>
                    <a:ext uri="{9D8B030D-6E8A-4147-A177-3AD203B41FA5}">
                      <a16:colId xmlns:a16="http://schemas.microsoft.com/office/drawing/2014/main" xmlns="" val="20003"/>
                    </a:ext>
                  </a:extLst>
                </a:gridCol>
              </a:tblGrid>
              <a:tr h="348901">
                <a:tc>
                  <a:txBody>
                    <a:bodyPr/>
                    <a:lstStyle/>
                    <a:p>
                      <a:pPr marL="0" marR="0" algn="ctr">
                        <a:spcBef>
                          <a:spcPts val="0"/>
                        </a:spcBef>
                        <a:spcAft>
                          <a:spcPts val="0"/>
                        </a:spcAft>
                      </a:pPr>
                      <a:r>
                        <a:rPr lang="en-US" sz="1100" dirty="0">
                          <a:effectLst/>
                        </a:rPr>
                        <a: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Majority</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Concurring</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Dissenting</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48901">
                <a:tc>
                  <a:txBody>
                    <a:bodyPr/>
                    <a:lstStyle/>
                    <a:p>
                      <a:pPr marL="0" marR="0" algn="ctr">
                        <a:spcBef>
                          <a:spcPts val="0"/>
                        </a:spcBef>
                        <a:spcAft>
                          <a:spcPts val="0"/>
                        </a:spcAft>
                      </a:pPr>
                      <a:r>
                        <a:rPr lang="en-US" sz="1100">
                          <a:effectLst/>
                        </a:rPr>
                        <a:t>Keller</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10</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1</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5</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50208">
                <a:tc>
                  <a:txBody>
                    <a:bodyPr/>
                    <a:lstStyle/>
                    <a:p>
                      <a:pPr marL="0" marR="0" algn="ctr">
                        <a:spcBef>
                          <a:spcPts val="0"/>
                        </a:spcBef>
                        <a:spcAft>
                          <a:spcPts val="0"/>
                        </a:spcAft>
                      </a:pPr>
                      <a:r>
                        <a:rPr lang="en-US" sz="1100">
                          <a:effectLst/>
                        </a:rPr>
                        <a:t>Meyers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5</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smtClean="0">
                          <a:effectLst/>
                        </a:rPr>
                        <a:t>11</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48901">
                <a:tc>
                  <a:txBody>
                    <a:bodyPr/>
                    <a:lstStyle/>
                    <a:p>
                      <a:pPr marL="0" marR="0" algn="ctr">
                        <a:spcBef>
                          <a:spcPts val="0"/>
                        </a:spcBef>
                        <a:spcAft>
                          <a:spcPts val="0"/>
                        </a:spcAft>
                      </a:pPr>
                      <a:r>
                        <a:rPr lang="en-US" sz="1100">
                          <a:effectLst/>
                        </a:rPr>
                        <a:t>Johnson</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5</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4</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3</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50208">
                <a:tc>
                  <a:txBody>
                    <a:bodyPr/>
                    <a:lstStyle/>
                    <a:p>
                      <a:pPr marL="0" marR="0" algn="ctr">
                        <a:spcBef>
                          <a:spcPts val="0"/>
                        </a:spcBef>
                        <a:spcAft>
                          <a:spcPts val="0"/>
                        </a:spcAft>
                      </a:pPr>
                      <a:r>
                        <a:rPr lang="en-US" sz="1100">
                          <a:effectLst/>
                        </a:rPr>
                        <a:t>Keasler</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9</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3</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5</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48901">
                <a:tc>
                  <a:txBody>
                    <a:bodyPr/>
                    <a:lstStyle/>
                    <a:p>
                      <a:pPr marL="0" marR="0" algn="ctr">
                        <a:spcBef>
                          <a:spcPts val="0"/>
                        </a:spcBef>
                        <a:spcAft>
                          <a:spcPts val="0"/>
                        </a:spcAft>
                      </a:pPr>
                      <a:r>
                        <a:rPr lang="en-US" sz="1100">
                          <a:effectLst/>
                        </a:rPr>
                        <a:t>Hervey</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smtClean="0">
                          <a:effectLst/>
                          <a:latin typeface="+mn-lt"/>
                          <a:ea typeface="+mn-ea"/>
                          <a:cs typeface="+mn-cs"/>
                        </a:rPr>
                        <a:t>8</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smtClean="0">
                          <a:effectLst/>
                        </a:rPr>
                        <a:t>1</a:t>
                      </a:r>
                      <a:r>
                        <a:rPr lang="en-US" sz="1100" dirty="0">
                          <a:effectLst/>
                        </a:rPr>
                        <a: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48901">
                <a:tc>
                  <a:txBody>
                    <a:bodyPr/>
                    <a:lstStyle/>
                    <a:p>
                      <a:pPr marL="0" marR="0" algn="ctr">
                        <a:spcBef>
                          <a:spcPts val="0"/>
                        </a:spcBef>
                        <a:spcAft>
                          <a:spcPts val="0"/>
                        </a:spcAft>
                      </a:pPr>
                      <a:r>
                        <a:rPr lang="en-US" sz="1100">
                          <a:effectLst/>
                        </a:rPr>
                        <a:t>Alcala</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7</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5</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8</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50208">
                <a:tc>
                  <a:txBody>
                    <a:bodyPr/>
                    <a:lstStyle/>
                    <a:p>
                      <a:pPr marL="0" marR="0" algn="ctr">
                        <a:spcBef>
                          <a:spcPts val="0"/>
                        </a:spcBef>
                        <a:spcAft>
                          <a:spcPts val="0"/>
                        </a:spcAft>
                      </a:pPr>
                      <a:r>
                        <a:rPr lang="en-US" sz="1100">
                          <a:effectLst/>
                        </a:rPr>
                        <a:t>Richardson</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4</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9</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348901">
                <a:tc>
                  <a:txBody>
                    <a:bodyPr/>
                    <a:lstStyle/>
                    <a:p>
                      <a:pPr marL="0" marR="0" algn="ctr">
                        <a:spcBef>
                          <a:spcPts val="0"/>
                        </a:spcBef>
                        <a:spcAft>
                          <a:spcPts val="0"/>
                        </a:spcAft>
                      </a:pPr>
                      <a:r>
                        <a:rPr lang="en-US" sz="1100">
                          <a:effectLst/>
                        </a:rPr>
                        <a:t>Yeary</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3</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6</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smtClean="0">
                          <a:solidFill>
                            <a:srgbClr val="FF0000"/>
                          </a:solidFill>
                          <a:effectLst/>
                          <a:latin typeface="+mn-lt"/>
                          <a:ea typeface="+mn-ea"/>
                          <a:cs typeface="+mn-cs"/>
                        </a:rPr>
                        <a:t>49</a:t>
                      </a:r>
                      <a:endPar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350208">
                <a:tc>
                  <a:txBody>
                    <a:bodyPr/>
                    <a:lstStyle/>
                    <a:p>
                      <a:pPr marL="0" marR="0" algn="ctr">
                        <a:spcBef>
                          <a:spcPts val="0"/>
                        </a:spcBef>
                        <a:spcAft>
                          <a:spcPts val="0"/>
                        </a:spcAft>
                      </a:pPr>
                      <a:r>
                        <a:rPr lang="en-US" sz="1100">
                          <a:effectLst/>
                        </a:rPr>
                        <a:t>Newell</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4</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ea typeface="+mn-ea"/>
                          <a:cs typeface="+mn-cs"/>
                        </a:rPr>
                        <a:t>3</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2</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350208">
                <a:tc>
                  <a:txBody>
                    <a:bodyPr/>
                    <a:lstStyle/>
                    <a:p>
                      <a:pPr marL="0" marR="0" algn="ctr">
                        <a:spcBef>
                          <a:spcPts val="0"/>
                        </a:spcBef>
                        <a:spcAft>
                          <a:spcPts val="0"/>
                        </a:spcAft>
                      </a:pPr>
                      <a:r>
                        <a:rPr lang="en-US" sz="1100">
                          <a:effectLst/>
                        </a:rPr>
                        <a:t>Total</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smtClean="0">
                          <a:effectLst/>
                          <a:latin typeface="+mn-lt"/>
                          <a:ea typeface="+mn-ea"/>
                          <a:cs typeface="+mn-cs"/>
                        </a:rPr>
                        <a:t>55</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smtClean="0">
                          <a:solidFill>
                            <a:srgbClr val="FF0000"/>
                          </a:solidFill>
                          <a:effectLst/>
                        </a:rPr>
                        <a:t>34</a:t>
                      </a:r>
                      <a:endPar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smtClean="0">
                          <a:solidFill>
                            <a:srgbClr val="FF0000"/>
                          </a:solidFill>
                          <a:effectLst/>
                        </a:rPr>
                        <a:t>85</a:t>
                      </a:r>
                      <a:endPar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bl>
          </a:graphicData>
        </a:graphic>
      </p:graphicFrame>
      <p:sp>
        <p:nvSpPr>
          <p:cNvPr id="3" name="Rectangle 1"/>
          <p:cNvSpPr>
            <a:spLocks noChangeArrowheads="1"/>
          </p:cNvSpPr>
          <p:nvPr/>
        </p:nvSpPr>
        <p:spPr bwMode="auto">
          <a:xfrm>
            <a:off x="-1101056" y="2107827"/>
            <a:ext cx="159084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66486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i="1" dirty="0" err="1"/>
              <a:t>Liverman</a:t>
            </a:r>
            <a:r>
              <a:rPr lang="en-US" i="1" dirty="0"/>
              <a:t> v. State</a:t>
            </a:r>
            <a:r>
              <a:rPr lang="en-US" dirty="0"/>
              <a:t>, Nos. </a:t>
            </a:r>
            <a:r>
              <a:rPr lang="en-US" dirty="0" smtClean="0"/>
              <a:t>PD-1595/96-14</a:t>
            </a:r>
            <a:endParaRPr lang="en-US" dirty="0"/>
          </a:p>
        </p:txBody>
      </p:sp>
      <p:sp>
        <p:nvSpPr>
          <p:cNvPr id="4" name="Content Placeholder 3"/>
          <p:cNvSpPr>
            <a:spLocks noGrp="1"/>
          </p:cNvSpPr>
          <p:nvPr>
            <p:ph idx="1"/>
          </p:nvPr>
        </p:nvSpPr>
        <p:spPr/>
        <p:txBody>
          <a:bodyPr/>
          <a:lstStyle/>
          <a:p>
            <a:pPr algn="just"/>
            <a:endParaRPr lang="en-US" dirty="0" smtClean="0"/>
          </a:p>
          <a:p>
            <a:pPr algn="just"/>
            <a:r>
              <a:rPr lang="en-US" dirty="0" smtClean="0"/>
              <a:t>“[F]</a:t>
            </a:r>
            <a:r>
              <a:rPr lang="en-US" dirty="0" err="1" smtClean="0"/>
              <a:t>iling</a:t>
            </a:r>
            <a:r>
              <a:rPr lang="en-US" dirty="0" smtClean="0"/>
              <a:t> </a:t>
            </a:r>
            <a:r>
              <a:rPr lang="en-US" dirty="0"/>
              <a:t>and recording” a false mechanic’s lien by a county clerk did not constitute causing “another” </a:t>
            </a:r>
            <a:r>
              <a:rPr lang="en-US" dirty="0" smtClean="0"/>
              <a:t>(</a:t>
            </a:r>
            <a:r>
              <a:rPr lang="en-US" i="1" dirty="0" smtClean="0"/>
              <a:t>i.e.</a:t>
            </a:r>
            <a:r>
              <a:rPr lang="en-US" dirty="0" smtClean="0"/>
              <a:t> clerk) to </a:t>
            </a:r>
            <a:r>
              <a:rPr lang="en-US" dirty="0"/>
              <a:t>“execute” it for purposes of securing the execution of documents by deception under </a:t>
            </a:r>
            <a:r>
              <a:rPr lang="en-US" cap="small" dirty="0"/>
              <a:t>Tex. Penal Code</a:t>
            </a:r>
            <a:r>
              <a:rPr lang="en-US" dirty="0"/>
              <a:t> § </a:t>
            </a:r>
            <a:r>
              <a:rPr lang="en-US" dirty="0" smtClean="0"/>
              <a:t>32.46(a</a:t>
            </a:r>
            <a:r>
              <a:rPr lang="en-US" dirty="0"/>
              <a:t>)(1</a:t>
            </a:r>
            <a:r>
              <a:rPr lang="en-US" dirty="0" smtClean="0"/>
              <a:t>)</a:t>
            </a:r>
          </a:p>
          <a:p>
            <a:pPr marL="0" indent="0" algn="just">
              <a:buNone/>
            </a:pPr>
            <a:endParaRPr lang="en-US" dirty="0"/>
          </a:p>
          <a:p>
            <a:pPr algn="just"/>
            <a:r>
              <a:rPr lang="en-US" dirty="0" smtClean="0"/>
              <a:t>The </a:t>
            </a:r>
            <a:r>
              <a:rPr lang="en-US" dirty="0"/>
              <a:t>person filing it brings it into its legal, enforceable </a:t>
            </a:r>
            <a:r>
              <a:rPr lang="en-US" dirty="0" smtClean="0"/>
              <a:t>status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0977" y="4001294"/>
            <a:ext cx="2009423" cy="2099734"/>
          </a:xfrm>
          <a:prstGeom prst="rect">
            <a:avLst/>
          </a:prstGeom>
        </p:spPr>
      </p:pic>
    </p:spTree>
    <p:extLst>
      <p:ext uri="{BB962C8B-B14F-4D97-AF65-F5344CB8AC3E}">
        <p14:creationId xmlns:p14="http://schemas.microsoft.com/office/powerpoint/2010/main" val="29252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Cornwell v. State</a:t>
            </a:r>
            <a:r>
              <a:rPr lang="en-US" dirty="0"/>
              <a:t>, No. PD-1501-14</a:t>
            </a:r>
          </a:p>
        </p:txBody>
      </p:sp>
      <p:sp>
        <p:nvSpPr>
          <p:cNvPr id="3" name="Content Placeholder 2"/>
          <p:cNvSpPr>
            <a:spLocks noGrp="1"/>
          </p:cNvSpPr>
          <p:nvPr>
            <p:ph idx="1"/>
          </p:nvPr>
        </p:nvSpPr>
        <p:spPr>
          <a:xfrm>
            <a:off x="838200" y="1478844"/>
            <a:ext cx="10515600" cy="4698119"/>
          </a:xfrm>
        </p:spPr>
        <p:txBody>
          <a:bodyPr/>
          <a:lstStyle/>
          <a:p>
            <a:pPr algn="just"/>
            <a:endParaRPr lang="en-US" dirty="0" smtClean="0"/>
          </a:p>
          <a:p>
            <a:pPr algn="just"/>
            <a:r>
              <a:rPr lang="en-US" dirty="0" smtClean="0"/>
              <a:t>Impersonating a Public Servant,</a:t>
            </a:r>
            <a:r>
              <a:rPr lang="en-US" cap="small" dirty="0" smtClean="0"/>
              <a:t> Tex</a:t>
            </a:r>
            <a:r>
              <a:rPr lang="en-US" cap="small" dirty="0"/>
              <a:t>. Penal Code</a:t>
            </a:r>
            <a:r>
              <a:rPr lang="en-US" dirty="0"/>
              <a:t> § 37.11(a)(1</a:t>
            </a:r>
            <a:r>
              <a:rPr lang="en-US" dirty="0" smtClean="0"/>
              <a:t>), </a:t>
            </a:r>
            <a:r>
              <a:rPr lang="en-US" dirty="0"/>
              <a:t>requires the State to </a:t>
            </a:r>
            <a:r>
              <a:rPr lang="en-US" dirty="0" smtClean="0"/>
              <a:t>prove, in part: (1) the </a:t>
            </a:r>
            <a:r>
              <a:rPr lang="en-US" b="1" dirty="0"/>
              <a:t>conduct of impersonation </a:t>
            </a:r>
            <a:r>
              <a:rPr lang="en-US" dirty="0" smtClean="0"/>
              <a:t>of a public servant and (2) the </a:t>
            </a:r>
            <a:r>
              <a:rPr lang="en-US" dirty="0"/>
              <a:t>specific intent to induce another to </a:t>
            </a:r>
            <a:r>
              <a:rPr lang="en-US" dirty="0" smtClean="0"/>
              <a:t>rely on his </a:t>
            </a:r>
            <a:r>
              <a:rPr lang="en-US" b="1" dirty="0" smtClean="0"/>
              <a:t>pretended official act</a:t>
            </a:r>
            <a:r>
              <a:rPr lang="en-US" dirty="0" smtClean="0"/>
              <a:t>    </a:t>
            </a:r>
          </a:p>
          <a:p>
            <a:pPr marL="0" indent="0" algn="just">
              <a:buNone/>
            </a:pPr>
            <a:endParaRPr lang="en-US" dirty="0" smtClean="0"/>
          </a:p>
          <a:p>
            <a:pPr algn="just"/>
            <a:r>
              <a:rPr lang="en-US" dirty="0" smtClean="0"/>
              <a:t>The “</a:t>
            </a:r>
            <a:r>
              <a:rPr lang="en-US" b="1" dirty="0" smtClean="0"/>
              <a:t>pretended </a:t>
            </a:r>
            <a:r>
              <a:rPr lang="en-US" b="1" dirty="0"/>
              <a:t>official act</a:t>
            </a:r>
            <a:r>
              <a:rPr lang="en-US" dirty="0"/>
              <a:t>” </a:t>
            </a:r>
            <a:r>
              <a:rPr lang="en-US" dirty="0" smtClean="0"/>
              <a:t>does not require an </a:t>
            </a:r>
            <a:r>
              <a:rPr lang="en-US" i="1" dirty="0" smtClean="0"/>
              <a:t>actus </a:t>
            </a:r>
            <a:r>
              <a:rPr lang="en-US" i="1" dirty="0" err="1"/>
              <a:t>reus</a:t>
            </a:r>
            <a:r>
              <a:rPr lang="en-US" dirty="0"/>
              <a:t> beyond </a:t>
            </a:r>
            <a:r>
              <a:rPr lang="en-US" dirty="0" smtClean="0"/>
              <a:t>“</a:t>
            </a:r>
            <a:r>
              <a:rPr lang="en-US" b="1" dirty="0" smtClean="0"/>
              <a:t>impersonation</a:t>
            </a:r>
            <a:r>
              <a:rPr lang="en-US" dirty="0" smtClean="0"/>
              <a:t>” </a:t>
            </a:r>
          </a:p>
          <a:p>
            <a:pPr lvl="1" algn="just"/>
            <a:r>
              <a:rPr lang="en-US" sz="2800" dirty="0"/>
              <a:t>However, </a:t>
            </a:r>
            <a:r>
              <a:rPr lang="en-US" sz="2800" dirty="0" smtClean="0"/>
              <a:t>to </a:t>
            </a:r>
            <a:r>
              <a:rPr lang="en-US" sz="2800" dirty="0"/>
              <a:t>satisfy the intent element, the State will likely need to put on evidence of “a pretended official </a:t>
            </a:r>
            <a:r>
              <a:rPr lang="en-US" sz="2800" dirty="0" smtClean="0"/>
              <a:t>act” </a:t>
            </a:r>
            <a:endParaRPr lang="en-US" sz="2800" dirty="0"/>
          </a:p>
          <a:p>
            <a:pPr lvl="1" algn="just"/>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5466" y="0"/>
            <a:ext cx="1896533" cy="2054578"/>
          </a:xfrm>
          <a:prstGeom prst="rect">
            <a:avLst/>
          </a:prstGeom>
        </p:spPr>
      </p:pic>
    </p:spTree>
    <p:extLst>
      <p:ext uri="{BB962C8B-B14F-4D97-AF65-F5344CB8AC3E}">
        <p14:creationId xmlns:p14="http://schemas.microsoft.com/office/powerpoint/2010/main" val="50388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Donaldson v. State</a:t>
            </a:r>
            <a:r>
              <a:rPr lang="en-US" dirty="0"/>
              <a:t>, Nos. </a:t>
            </a:r>
            <a:r>
              <a:rPr lang="en-US" dirty="0" smtClean="0"/>
              <a:t>PD-0572/73-14</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just">
              <a:buNone/>
            </a:pPr>
            <a:r>
              <a:rPr lang="en-US" dirty="0" smtClean="0"/>
              <a:t>The COA </a:t>
            </a:r>
            <a:r>
              <a:rPr lang="en-US" dirty="0"/>
              <a:t>erred to imply a finding of true to a punishment enhancement by virtue of the defendant’s plea of true when the trial court specifically declined to make a finding based on doubts about the propriety of using the prior for </a:t>
            </a:r>
            <a:r>
              <a:rPr lang="en-US" dirty="0" smtClean="0"/>
              <a:t>enhancement. </a:t>
            </a:r>
            <a:endParaRPr lang="en-US" dirty="0"/>
          </a:p>
          <a:p>
            <a:pPr marL="0" indent="0">
              <a:buNone/>
            </a:pPr>
            <a:endParaRPr lang="en-US" dirty="0"/>
          </a:p>
        </p:txBody>
      </p:sp>
    </p:spTree>
    <p:extLst>
      <p:ext uri="{BB962C8B-B14F-4D97-AF65-F5344CB8AC3E}">
        <p14:creationId xmlns:p14="http://schemas.microsoft.com/office/powerpoint/2010/main" val="534177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68475"/>
          </a:xfrm>
        </p:spPr>
        <p:txBody>
          <a:bodyPr>
            <a:noAutofit/>
          </a:bodyPr>
          <a:lstStyle/>
          <a:p>
            <a:pPr algn="ctr"/>
            <a:r>
              <a:rPr lang="en-US" sz="3500" dirty="0" smtClean="0"/>
              <a:t>Factual Sufficiency?           </a:t>
            </a:r>
            <a:br>
              <a:rPr lang="en-US" sz="3500" dirty="0" smtClean="0"/>
            </a:br>
            <a:r>
              <a:rPr lang="en-US" sz="3500" dirty="0" smtClean="0"/>
              <a:t/>
            </a:r>
            <a:br>
              <a:rPr lang="en-US" sz="3500" dirty="0" smtClean="0"/>
            </a:br>
            <a:r>
              <a:rPr lang="en-US" sz="3200" i="1" dirty="0" smtClean="0"/>
              <a:t>Walker</a:t>
            </a:r>
            <a:r>
              <a:rPr lang="en-US" sz="3200" dirty="0" smtClean="0"/>
              <a:t>, PD-1429-14 &amp; PD-1430-14</a:t>
            </a:r>
            <a:r>
              <a:rPr lang="en-US" sz="3200" dirty="0"/>
              <a:t/>
            </a:r>
            <a:br>
              <a:rPr lang="en-US" sz="3200" dirty="0"/>
            </a:br>
            <a:endParaRPr lang="en-US" sz="3200" dirty="0"/>
          </a:p>
        </p:txBody>
      </p:sp>
      <p:sp>
        <p:nvSpPr>
          <p:cNvPr id="3" name="Content Placeholder 2"/>
          <p:cNvSpPr>
            <a:spLocks noGrp="1"/>
          </p:cNvSpPr>
          <p:nvPr>
            <p:ph idx="1"/>
          </p:nvPr>
        </p:nvSpPr>
        <p:spPr>
          <a:xfrm>
            <a:off x="191069" y="1825625"/>
            <a:ext cx="11162731" cy="4351338"/>
          </a:xfrm>
        </p:spPr>
        <p:txBody>
          <a:bodyPr/>
          <a:lstStyle/>
          <a:p>
            <a:endParaRPr lang="en-US" dirty="0" smtClean="0"/>
          </a:p>
          <a:p>
            <a:endParaRPr lang="en-US" dirty="0"/>
          </a:p>
          <a:p>
            <a:pPr algn="just"/>
            <a:r>
              <a:rPr lang="en-US" dirty="0" smtClean="0"/>
              <a:t>“The </a:t>
            </a:r>
            <a:r>
              <a:rPr lang="en-US" dirty="0"/>
              <a:t>Court of Appeals erred in finding legally sufficient evidence in this case, and allows this Court to reexamine the issue of factually sufficient evidence from </a:t>
            </a:r>
            <a:r>
              <a:rPr lang="en-US" i="1" dirty="0"/>
              <a:t>Brooks v. State</a:t>
            </a:r>
            <a:r>
              <a:rPr lang="en-US" dirty="0"/>
              <a:t>, 323 S.W.3d 893 (Tex. Crim. App. 2010).”</a:t>
            </a:r>
          </a:p>
          <a:p>
            <a:pPr marL="0" indent="0" algn="just">
              <a:buNone/>
            </a:pPr>
            <a:endParaRPr lang="en-US" dirty="0"/>
          </a:p>
          <a:p>
            <a:pPr algn="just"/>
            <a:r>
              <a:rPr lang="en-US" dirty="0" smtClean="0"/>
              <a:t>“The </a:t>
            </a:r>
            <a:r>
              <a:rPr lang="en-US" dirty="0"/>
              <a:t>Court of Appeals erred in allowing a speculative verdict to stand in contrast to this Court’s instructions.”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178" y="0"/>
            <a:ext cx="2923822" cy="2799644"/>
          </a:xfrm>
          <a:prstGeom prst="rect">
            <a:avLst/>
          </a:prstGeom>
        </p:spPr>
      </p:pic>
    </p:spTree>
    <p:extLst>
      <p:ext uri="{BB962C8B-B14F-4D97-AF65-F5344CB8AC3E}">
        <p14:creationId xmlns:p14="http://schemas.microsoft.com/office/powerpoint/2010/main" val="3523599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356" y="2261658"/>
            <a:ext cx="10515600" cy="1325563"/>
          </a:xfrm>
        </p:spPr>
        <p:txBody>
          <a:bodyPr>
            <a:normAutofit/>
          </a:bodyPr>
          <a:lstStyle/>
          <a:p>
            <a:pPr algn="ctr"/>
            <a:r>
              <a:rPr lang="en-US" sz="5000" b="1" dirty="0" smtClean="0"/>
              <a:t>Procedure</a:t>
            </a:r>
            <a:endParaRPr lang="en-US" sz="5000" b="1" dirty="0"/>
          </a:p>
        </p:txBody>
      </p:sp>
    </p:spTree>
    <p:extLst>
      <p:ext uri="{BB962C8B-B14F-4D97-AF65-F5344CB8AC3E}">
        <p14:creationId xmlns:p14="http://schemas.microsoft.com/office/powerpoint/2010/main" val="2688396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i="1" dirty="0"/>
              <a:t>State v. </a:t>
            </a:r>
            <a:r>
              <a:rPr lang="en-US" i="1" dirty="0" err="1"/>
              <a:t>Wachtendorf</a:t>
            </a:r>
            <a:r>
              <a:rPr lang="en-US" dirty="0"/>
              <a:t>, PD-0280-15</a:t>
            </a:r>
          </a:p>
        </p:txBody>
      </p:sp>
      <p:sp>
        <p:nvSpPr>
          <p:cNvPr id="4" name="Content Placeholder 3"/>
          <p:cNvSpPr>
            <a:spLocks noGrp="1"/>
          </p:cNvSpPr>
          <p:nvPr>
            <p:ph idx="1"/>
          </p:nvPr>
        </p:nvSpPr>
        <p:spPr/>
        <p:txBody>
          <a:bodyPr/>
          <a:lstStyle/>
          <a:p>
            <a:pPr algn="just"/>
            <a:r>
              <a:rPr lang="en-US" sz="3600" dirty="0" smtClean="0"/>
              <a:t>State no notice that appealable order was signed until it was “file-stamped” by the district clerk</a:t>
            </a:r>
          </a:p>
          <a:p>
            <a:pPr algn="just"/>
            <a:r>
              <a:rPr lang="en-US" sz="3600" dirty="0" smtClean="0"/>
              <a:t>Plurality re-affirmed that notice of appeal must be made within 20 days of “signing”</a:t>
            </a:r>
          </a:p>
          <a:p>
            <a:pPr marL="0" indent="0" algn="just">
              <a:buNone/>
            </a:pPr>
            <a:endParaRPr lang="en-US" sz="3600" dirty="0" smtClean="0"/>
          </a:p>
          <a:p>
            <a:pPr marL="0" indent="0" algn="just">
              <a:buNone/>
            </a:pPr>
            <a:r>
              <a:rPr lang="en-US" sz="3600" dirty="0" smtClean="0"/>
              <a:t>Newell concurring</a:t>
            </a:r>
          </a:p>
          <a:p>
            <a:pPr lvl="1" algn="just"/>
            <a:r>
              <a:rPr lang="en-US" sz="3600" dirty="0" smtClean="0"/>
              <a:t>Dismiss as improvidently granted because COA correct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510231"/>
            <a:ext cx="2223911" cy="7170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 y="5164050"/>
            <a:ext cx="1346375" cy="1597994"/>
          </a:xfrm>
          <a:prstGeom prst="rect">
            <a:avLst/>
          </a:prstGeom>
        </p:spPr>
      </p:pic>
    </p:spTree>
    <p:extLst>
      <p:ext uri="{BB962C8B-B14F-4D97-AF65-F5344CB8AC3E}">
        <p14:creationId xmlns:p14="http://schemas.microsoft.com/office/powerpoint/2010/main" val="33733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Ex parte Cooke</a:t>
            </a:r>
            <a:r>
              <a:rPr lang="en-US" dirty="0"/>
              <a:t>, WR-81,360-01</a:t>
            </a:r>
          </a:p>
        </p:txBody>
      </p:sp>
      <p:sp>
        <p:nvSpPr>
          <p:cNvPr id="3" name="Content Placeholder 2"/>
          <p:cNvSpPr>
            <a:spLocks noGrp="1"/>
          </p:cNvSpPr>
          <p:nvPr>
            <p:ph idx="1"/>
          </p:nvPr>
        </p:nvSpPr>
        <p:spPr/>
        <p:txBody>
          <a:bodyPr/>
          <a:lstStyle/>
          <a:p>
            <a:pPr marL="0" indent="0" algn="just">
              <a:buNone/>
            </a:pPr>
            <a:endParaRPr lang="en-US" dirty="0" smtClean="0"/>
          </a:p>
          <a:p>
            <a:pPr marL="0" indent="0" algn="just">
              <a:buNone/>
            </a:pPr>
            <a:endParaRPr lang="en-US" dirty="0"/>
          </a:p>
          <a:p>
            <a:pPr marL="0" indent="0" algn="just">
              <a:buNone/>
            </a:pPr>
            <a:r>
              <a:rPr lang="en-US" dirty="0" smtClean="0"/>
              <a:t>The “collateral consequences” requirement resulting from a “final conviction” for purposes of Article 11.07 habeas relief is not satisfied </a:t>
            </a:r>
            <a:r>
              <a:rPr lang="en-US" dirty="0"/>
              <a:t> </a:t>
            </a:r>
            <a:r>
              <a:rPr lang="en-US" dirty="0" smtClean="0"/>
              <a:t>when (1) the primary conviction challenged discharged and (2) the primary conviction was enhanced by an offense for which the applicant was on deferred at the time it was used to enhance.</a:t>
            </a:r>
            <a:endParaRPr lang="en-US" dirty="0"/>
          </a:p>
        </p:txBody>
      </p:sp>
    </p:spTree>
    <p:extLst>
      <p:ext uri="{BB962C8B-B14F-4D97-AF65-F5344CB8AC3E}">
        <p14:creationId xmlns:p14="http://schemas.microsoft.com/office/powerpoint/2010/main" val="1277753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00" y="2302933"/>
            <a:ext cx="10541000" cy="1374599"/>
          </a:xfrm>
        </p:spPr>
        <p:txBody>
          <a:bodyPr>
            <a:normAutofit/>
          </a:bodyPr>
          <a:lstStyle/>
          <a:p>
            <a:pPr algn="ctr"/>
            <a:r>
              <a:rPr lang="en-US" sz="5000" b="1" dirty="0" smtClean="0"/>
              <a:t>Jury Charge</a:t>
            </a:r>
            <a:endParaRPr lang="en-US" sz="5000" b="1" dirty="0"/>
          </a:p>
        </p:txBody>
      </p:sp>
    </p:spTree>
    <p:extLst>
      <p:ext uri="{BB962C8B-B14F-4D97-AF65-F5344CB8AC3E}">
        <p14:creationId xmlns:p14="http://schemas.microsoft.com/office/powerpoint/2010/main" val="3772591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i="1" dirty="0"/>
              <a:t>Beltran v. State</a:t>
            </a:r>
            <a:r>
              <a:rPr lang="en-US" dirty="0"/>
              <a:t>, No. PD-1076-14</a:t>
            </a:r>
          </a:p>
        </p:txBody>
      </p:sp>
      <p:sp>
        <p:nvSpPr>
          <p:cNvPr id="4" name="Content Placeholder 3"/>
          <p:cNvSpPr>
            <a:spLocks noGrp="1"/>
          </p:cNvSpPr>
          <p:nvPr>
            <p:ph idx="1"/>
          </p:nvPr>
        </p:nvSpPr>
        <p:spPr/>
        <p:txBody>
          <a:bodyPr/>
          <a:lstStyle/>
          <a:p>
            <a:pPr algn="just"/>
            <a:r>
              <a:rPr lang="en-US" dirty="0" smtClean="0"/>
              <a:t>Appellant was being sexually assaulted by the victim; Appellant’s friend then stabs victim while Appellant held him </a:t>
            </a:r>
          </a:p>
          <a:p>
            <a:pPr marL="0" indent="0" algn="just">
              <a:buNone/>
            </a:pPr>
            <a:endParaRPr lang="en-US" dirty="0" smtClean="0"/>
          </a:p>
          <a:p>
            <a:pPr algn="just"/>
            <a:r>
              <a:rPr lang="en-US" dirty="0" smtClean="0"/>
              <a:t>Whose conduct is considered for </a:t>
            </a:r>
            <a:r>
              <a:rPr lang="en-US" b="1" dirty="0" smtClean="0"/>
              <a:t>Sudden Passion </a:t>
            </a:r>
            <a:r>
              <a:rPr lang="en-US" dirty="0" smtClean="0"/>
              <a:t>Appellant’s or friend’s               </a:t>
            </a:r>
            <a:r>
              <a:rPr lang="en-US" sz="4000" dirty="0" smtClean="0"/>
              <a:t>? ?</a:t>
            </a:r>
          </a:p>
          <a:p>
            <a:pPr marL="0" indent="0" algn="just">
              <a:buNone/>
            </a:pPr>
            <a:endParaRPr lang="en-US" dirty="0" smtClean="0"/>
          </a:p>
          <a:p>
            <a:pPr algn="just"/>
            <a:r>
              <a:rPr lang="en-US" dirty="0"/>
              <a:t>“[T]he derivative aspect of the law of parties (criminal responsibility </a:t>
            </a:r>
            <a:r>
              <a:rPr lang="en-US" i="1" dirty="0"/>
              <a:t>for the conduct of another</a:t>
            </a:r>
            <a:r>
              <a:rPr lang="en-US" dirty="0"/>
              <a:t>) does not factor into whether a defendant is entitled to an instruction on sudden </a:t>
            </a:r>
            <a:r>
              <a:rPr lang="en-US" dirty="0" smtClean="0"/>
              <a:t>passion”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2888" y="3603669"/>
            <a:ext cx="1130442" cy="795250"/>
          </a:xfrm>
          <a:prstGeom prst="rect">
            <a:avLst/>
          </a:prstGeom>
        </p:spPr>
      </p:pic>
    </p:spTree>
    <p:extLst>
      <p:ext uri="{BB962C8B-B14F-4D97-AF65-F5344CB8AC3E}">
        <p14:creationId xmlns:p14="http://schemas.microsoft.com/office/powerpoint/2010/main" val="2637827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Marshall v. State</a:t>
            </a:r>
            <a:r>
              <a:rPr lang="en-US" dirty="0"/>
              <a:t>, No. PD-0510-14</a:t>
            </a:r>
          </a:p>
        </p:txBody>
      </p:sp>
      <p:sp>
        <p:nvSpPr>
          <p:cNvPr id="3" name="Content Placeholder 2"/>
          <p:cNvSpPr>
            <a:spLocks noGrp="1"/>
          </p:cNvSpPr>
          <p:nvPr>
            <p:ph idx="1"/>
          </p:nvPr>
        </p:nvSpPr>
        <p:spPr>
          <a:xfrm>
            <a:off x="838200" y="1501422"/>
            <a:ext cx="10515600" cy="4675541"/>
          </a:xfrm>
        </p:spPr>
        <p:txBody>
          <a:bodyPr/>
          <a:lstStyle/>
          <a:p>
            <a:pPr algn="just"/>
            <a:r>
              <a:rPr lang="en-US" dirty="0"/>
              <a:t>A</a:t>
            </a:r>
            <a:r>
              <a:rPr lang="en-US" dirty="0" smtClean="0"/>
              <a:t>ssault: intentionally, knowingly, recklessly causes </a:t>
            </a:r>
            <a:r>
              <a:rPr lang="en-US" b="1" dirty="0" smtClean="0"/>
              <a:t>bodily injury </a:t>
            </a:r>
            <a:r>
              <a:rPr lang="en-US" dirty="0" smtClean="0"/>
              <a:t>to another</a:t>
            </a:r>
          </a:p>
          <a:p>
            <a:pPr marL="0" indent="0" algn="just">
              <a:buNone/>
            </a:pPr>
            <a:endParaRPr lang="en-US" dirty="0" smtClean="0"/>
          </a:p>
          <a:p>
            <a:pPr algn="just"/>
            <a:r>
              <a:rPr lang="en-US" dirty="0" smtClean="0"/>
              <a:t>3</a:t>
            </a:r>
            <a:r>
              <a:rPr lang="en-US" baseline="30000" dirty="0" smtClean="0"/>
              <a:t>rd</a:t>
            </a:r>
            <a:r>
              <a:rPr lang="en-US" dirty="0" smtClean="0"/>
              <a:t> degree felony romantic partner enhancement: intentionally, knowingly, recklessly </a:t>
            </a:r>
            <a:r>
              <a:rPr lang="en-US" b="1" dirty="0" smtClean="0"/>
              <a:t>impedes normal breathing </a:t>
            </a:r>
            <a:r>
              <a:rPr lang="en-US" dirty="0" smtClean="0"/>
              <a:t>or circulation by applying pressure to throat or neck or blocking nose or mouth</a:t>
            </a:r>
          </a:p>
          <a:p>
            <a:pPr marL="0" indent="0" algn="just">
              <a:buNone/>
            </a:pPr>
            <a:endParaRPr lang="en-US" dirty="0" smtClean="0"/>
          </a:p>
          <a:p>
            <a:pPr algn="just"/>
            <a:r>
              <a:rPr lang="en-US" dirty="0"/>
              <a:t>I</a:t>
            </a:r>
            <a:r>
              <a:rPr lang="en-US" dirty="0" smtClean="0"/>
              <a:t>mpeding </a:t>
            </a:r>
            <a:r>
              <a:rPr lang="en-US" dirty="0"/>
              <a:t>normal breathing causes bodily injury </a:t>
            </a:r>
            <a:r>
              <a:rPr lang="en-US" i="1" dirty="0"/>
              <a:t>per 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711" y="4161367"/>
            <a:ext cx="2935111" cy="2015596"/>
          </a:xfrm>
          <a:prstGeom prst="rect">
            <a:avLst/>
          </a:prstGeom>
        </p:spPr>
      </p:pic>
    </p:spTree>
    <p:extLst>
      <p:ext uri="{BB962C8B-B14F-4D97-AF65-F5344CB8AC3E}">
        <p14:creationId xmlns:p14="http://schemas.microsoft.com/office/powerpoint/2010/main" val="163411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7" y="2754489"/>
            <a:ext cx="10439401" cy="1024643"/>
          </a:xfrm>
        </p:spPr>
        <p:txBody>
          <a:bodyPr>
            <a:normAutofit/>
          </a:bodyPr>
          <a:lstStyle/>
          <a:p>
            <a:pPr algn="ctr"/>
            <a:endParaRPr lang="en-US" sz="5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208889"/>
          </a:xfrm>
          <a:prstGeom prst="rect">
            <a:avLst/>
          </a:prstGeom>
        </p:spPr>
      </p:pic>
    </p:spTree>
    <p:extLst>
      <p:ext uri="{BB962C8B-B14F-4D97-AF65-F5344CB8AC3E}">
        <p14:creationId xmlns:p14="http://schemas.microsoft.com/office/powerpoint/2010/main" val="391176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Dissent </a:t>
            </a:r>
            <a:endParaRPr lang="en-US" dirty="0"/>
          </a:p>
        </p:txBody>
      </p:sp>
      <p:sp>
        <p:nvSpPr>
          <p:cNvPr id="3" name="Content Placeholder 2"/>
          <p:cNvSpPr>
            <a:spLocks noGrp="1"/>
          </p:cNvSpPr>
          <p:nvPr>
            <p:ph idx="1"/>
          </p:nvPr>
        </p:nvSpPr>
        <p:spPr/>
        <p:txBody>
          <a:bodyPr/>
          <a:lstStyle/>
          <a:p>
            <a:pPr marL="0" indent="0">
              <a:buNone/>
            </a:pPr>
            <a:r>
              <a:rPr lang="en-US" sz="3200" dirty="0" smtClean="0"/>
              <a:t>Yeary</a:t>
            </a:r>
          </a:p>
          <a:p>
            <a:pPr algn="just"/>
            <a:r>
              <a:rPr lang="en-US" sz="3200" dirty="0"/>
              <a:t>I</a:t>
            </a:r>
            <a:r>
              <a:rPr lang="en-US" sz="3200" dirty="0" smtClean="0"/>
              <a:t>f majority </a:t>
            </a:r>
            <a:r>
              <a:rPr lang="en-US" sz="3200" dirty="0"/>
              <a:t>is correct, then there is no charge </a:t>
            </a:r>
            <a:r>
              <a:rPr lang="en-US" sz="3200" dirty="0" smtClean="0"/>
              <a:t>error</a:t>
            </a:r>
          </a:p>
          <a:p>
            <a:pPr algn="just"/>
            <a:r>
              <a:rPr lang="en-US" sz="3200" dirty="0"/>
              <a:t>Impeding breathing will not invariably cause bodily injury; likewise, impediment does not always amount </a:t>
            </a:r>
            <a:r>
              <a:rPr lang="en-US" sz="3200" dirty="0" smtClean="0"/>
              <a:t>to </a:t>
            </a:r>
            <a:r>
              <a:rPr lang="en-US" sz="3200" dirty="0"/>
              <a:t>an </a:t>
            </a:r>
            <a:r>
              <a:rPr lang="en-US" sz="3200" dirty="0" smtClean="0"/>
              <a:t>impairment </a:t>
            </a:r>
          </a:p>
          <a:p>
            <a:pPr algn="just"/>
            <a:r>
              <a:rPr lang="en-US" sz="3200" dirty="0" smtClean="0"/>
              <a:t>The </a:t>
            </a:r>
            <a:r>
              <a:rPr lang="en-US" sz="3200" dirty="0"/>
              <a:t>evidence was sufficient </a:t>
            </a:r>
            <a:r>
              <a:rPr lang="en-US" sz="3200" dirty="0" smtClean="0"/>
              <a:t>under strangulation; the </a:t>
            </a:r>
            <a:r>
              <a:rPr lang="en-US" sz="3200" dirty="0"/>
              <a:t>indictment </a:t>
            </a:r>
            <a:r>
              <a:rPr lang="en-US" sz="3200" dirty="0" smtClean="0"/>
              <a:t>alleged he </a:t>
            </a:r>
            <a:r>
              <a:rPr lang="en-US" sz="3200" dirty="0"/>
              <a:t>impeded “circulation of the blood” in addition to normal </a:t>
            </a:r>
            <a:r>
              <a:rPr lang="en-US" sz="3200" dirty="0" smtClean="0"/>
              <a:t>breathing </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89693"/>
            <a:ext cx="1247775" cy="1876425"/>
          </a:xfrm>
          <a:prstGeom prst="rect">
            <a:avLst/>
          </a:prstGeom>
        </p:spPr>
      </p:pic>
    </p:spTree>
    <p:extLst>
      <p:ext uri="{BB962C8B-B14F-4D97-AF65-F5344CB8AC3E}">
        <p14:creationId xmlns:p14="http://schemas.microsoft.com/office/powerpoint/2010/main" val="2762133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Green v. State</a:t>
            </a:r>
            <a:r>
              <a:rPr lang="en-US" dirty="0" smtClean="0"/>
              <a:t>, PD-0738</a:t>
            </a:r>
            <a:endParaRPr lang="en-US" dirty="0"/>
          </a:p>
        </p:txBody>
      </p:sp>
      <p:sp>
        <p:nvSpPr>
          <p:cNvPr id="3" name="Content Placeholder 2"/>
          <p:cNvSpPr>
            <a:spLocks noGrp="1"/>
          </p:cNvSpPr>
          <p:nvPr>
            <p:ph idx="1"/>
          </p:nvPr>
        </p:nvSpPr>
        <p:spPr>
          <a:xfrm>
            <a:off x="838200" y="1388533"/>
            <a:ext cx="10515600" cy="4788430"/>
          </a:xfrm>
        </p:spPr>
        <p:txBody>
          <a:bodyPr/>
          <a:lstStyle/>
          <a:p>
            <a:pPr algn="just"/>
            <a:endParaRPr lang="en-US" sz="3200" dirty="0" smtClean="0"/>
          </a:p>
          <a:p>
            <a:pPr algn="just"/>
            <a:r>
              <a:rPr lang="en-US" sz="3200" dirty="0"/>
              <a:t>J</a:t>
            </a:r>
            <a:r>
              <a:rPr lang="en-US" sz="3200" dirty="0" smtClean="0"/>
              <a:t>ury </a:t>
            </a:r>
            <a:r>
              <a:rPr lang="en-US" sz="3200" dirty="0"/>
              <a:t>charge for aggravated sexual </a:t>
            </a:r>
            <a:r>
              <a:rPr lang="en-US" sz="3200" dirty="0" smtClean="0"/>
              <a:t>assault cannot include evidentiary sufficiency non-statutory definitions of “penetration” and “female sexual organ” </a:t>
            </a:r>
          </a:p>
          <a:p>
            <a:pPr marL="0" indent="0" algn="just">
              <a:buNone/>
            </a:pPr>
            <a:endParaRPr lang="en-US" sz="3200" dirty="0" smtClean="0"/>
          </a:p>
          <a:p>
            <a:pPr algn="just"/>
            <a:r>
              <a:rPr lang="en-US" sz="3200" dirty="0"/>
              <a:t>T</a:t>
            </a:r>
            <a:r>
              <a:rPr lang="en-US" sz="3200" dirty="0" smtClean="0"/>
              <a:t>he COA erred to find “some” harm</a:t>
            </a:r>
          </a:p>
          <a:p>
            <a:pPr marL="0" indent="0" algn="just">
              <a:buNone/>
            </a:pPr>
            <a:endParaRPr lang="en-US" sz="3200" dirty="0"/>
          </a:p>
        </p:txBody>
      </p:sp>
    </p:spTree>
    <p:extLst>
      <p:ext uri="{BB962C8B-B14F-4D97-AF65-F5344CB8AC3E}">
        <p14:creationId xmlns:p14="http://schemas.microsoft.com/office/powerpoint/2010/main" val="522626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9489" y="2351969"/>
            <a:ext cx="10515600" cy="1325563"/>
          </a:xfrm>
        </p:spPr>
        <p:txBody>
          <a:bodyPr>
            <a:normAutofit/>
          </a:bodyPr>
          <a:lstStyle/>
          <a:p>
            <a:pPr algn="ctr"/>
            <a:r>
              <a:rPr lang="en-US" sz="5000" b="1" dirty="0" smtClean="0"/>
              <a:t>Competency</a:t>
            </a:r>
            <a:endParaRPr lang="en-US" sz="5000" b="1" dirty="0"/>
          </a:p>
        </p:txBody>
      </p:sp>
    </p:spTree>
    <p:extLst>
      <p:ext uri="{BB962C8B-B14F-4D97-AF65-F5344CB8AC3E}">
        <p14:creationId xmlns:p14="http://schemas.microsoft.com/office/powerpoint/2010/main" val="2582360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Owens v. State</a:t>
            </a:r>
            <a:r>
              <a:rPr lang="en-US" dirty="0" smtClean="0"/>
              <a:t>, PD-0967-14</a:t>
            </a:r>
            <a:br>
              <a:rPr lang="en-US" dirty="0" smtClean="0"/>
            </a:br>
            <a:r>
              <a:rPr lang="en-US" dirty="0" smtClean="0"/>
              <a:t>Competency to Stand Trial </a:t>
            </a:r>
            <a:endParaRPr lang="en-US" dirty="0"/>
          </a:p>
        </p:txBody>
      </p:sp>
      <p:sp>
        <p:nvSpPr>
          <p:cNvPr id="3" name="Content Placeholder 2"/>
          <p:cNvSpPr>
            <a:spLocks noGrp="1"/>
          </p:cNvSpPr>
          <p:nvPr>
            <p:ph idx="1"/>
          </p:nvPr>
        </p:nvSpPr>
        <p:spPr/>
        <p:txBody>
          <a:bodyPr/>
          <a:lstStyle/>
          <a:p>
            <a:pPr marL="0" indent="0" algn="just">
              <a:buNone/>
            </a:pPr>
            <a:r>
              <a:rPr lang="en-US" sz="3200" dirty="0" smtClean="0"/>
              <a:t>6th COA: error because expert not qualified under statute, harm, granted </a:t>
            </a:r>
            <a:r>
              <a:rPr lang="en-US" sz="3200" dirty="0" smtClean="0">
                <a:solidFill>
                  <a:srgbClr val="FF0000"/>
                </a:solidFill>
              </a:rPr>
              <a:t>new trial</a:t>
            </a:r>
            <a:endParaRPr lang="en-US" sz="3200" dirty="0" smtClean="0"/>
          </a:p>
          <a:p>
            <a:pPr marL="0" indent="0" algn="just">
              <a:buNone/>
            </a:pPr>
            <a:r>
              <a:rPr lang="en-US" sz="3200" dirty="0" smtClean="0"/>
              <a:t>CCA: assumed error, no harm because not enough evidence that amnesia rendered him unable to confer with counsel or understand the charge</a:t>
            </a:r>
          </a:p>
          <a:p>
            <a:pPr marL="0" indent="0" algn="just">
              <a:buNone/>
            </a:pPr>
            <a:r>
              <a:rPr lang="en-US" sz="3200" dirty="0" smtClean="0">
                <a:solidFill>
                  <a:srgbClr val="FF0000"/>
                </a:solidFill>
              </a:rPr>
              <a:t>Remedy</a:t>
            </a:r>
            <a:r>
              <a:rPr lang="en-US" sz="3200" dirty="0" smtClean="0"/>
              <a:t>: COA applied the wrong remedy; proper to remand to determine whether retrospective competency is feasible and, if so, hold a hearing</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11" y="0"/>
            <a:ext cx="3216628" cy="1919110"/>
          </a:xfrm>
          <a:prstGeom prst="rect">
            <a:avLst/>
          </a:prstGeom>
        </p:spPr>
      </p:pic>
    </p:spTree>
    <p:extLst>
      <p:ext uri="{BB962C8B-B14F-4D97-AF65-F5344CB8AC3E}">
        <p14:creationId xmlns:p14="http://schemas.microsoft.com/office/powerpoint/2010/main" val="1957255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b="1" dirty="0"/>
              <a:t>IN RE THE STATE OF TEXAS EX REL. JOHN F. HEALEY, JR.</a:t>
            </a:r>
            <a:br>
              <a:rPr lang="en-US" sz="3600" b="1" dirty="0"/>
            </a:br>
            <a:r>
              <a:rPr lang="en-US" sz="3600" b="1" dirty="0"/>
              <a:t>DISTRICT ATTORNEY, 268TH JUDICIAL </a:t>
            </a:r>
            <a:r>
              <a:rPr lang="en-US" sz="3600" b="1" dirty="0" smtClean="0"/>
              <a:t>DISTRICT, </a:t>
            </a:r>
            <a:br>
              <a:rPr lang="en-US" sz="3600" b="1" dirty="0" smtClean="0"/>
            </a:br>
            <a:r>
              <a:rPr lang="en-US" sz="3600" b="1" dirty="0" smtClean="0"/>
              <a:t>WR-82,875-01/02 (pending)</a:t>
            </a:r>
            <a:endParaRPr lang="en-US" sz="3600" dirty="0"/>
          </a:p>
        </p:txBody>
      </p:sp>
      <p:sp>
        <p:nvSpPr>
          <p:cNvPr id="4" name="Content Placeholder 3"/>
          <p:cNvSpPr>
            <a:spLocks noGrp="1"/>
          </p:cNvSpPr>
          <p:nvPr>
            <p:ph idx="1"/>
          </p:nvPr>
        </p:nvSpPr>
        <p:spPr/>
        <p:txBody>
          <a:bodyPr/>
          <a:lstStyle/>
          <a:p>
            <a:endParaRPr lang="en-US" dirty="0" smtClean="0"/>
          </a:p>
          <a:p>
            <a:endParaRPr lang="en-US" dirty="0" smtClean="0"/>
          </a:p>
          <a:p>
            <a:pPr algn="just"/>
            <a:r>
              <a:rPr lang="en-US" dirty="0" smtClean="0"/>
              <a:t>“Must a defendant be presently competent in order for a retrospective competency trial to occur?”</a:t>
            </a:r>
          </a:p>
          <a:p>
            <a:pPr algn="just"/>
            <a:endParaRPr lang="en-US" dirty="0" smtClean="0"/>
          </a:p>
          <a:p>
            <a:pPr algn="just"/>
            <a:r>
              <a:rPr lang="en-US" dirty="0" smtClean="0"/>
              <a:t>“If so, does a trial court have the authority to require a jury to determine the issue of present competency?” </a:t>
            </a:r>
            <a:endParaRPr lang="en-US" dirty="0"/>
          </a:p>
        </p:txBody>
      </p:sp>
    </p:spTree>
    <p:extLst>
      <p:ext uri="{BB962C8B-B14F-4D97-AF65-F5344CB8AC3E}">
        <p14:creationId xmlns:p14="http://schemas.microsoft.com/office/powerpoint/2010/main" val="1527313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Mays v. State</a:t>
            </a:r>
            <a:r>
              <a:rPr lang="en-US" dirty="0"/>
              <a:t>, No. </a:t>
            </a:r>
            <a:r>
              <a:rPr lang="en-US" dirty="0" smtClean="0"/>
              <a:t>AP-77,055</a:t>
            </a:r>
            <a:br>
              <a:rPr lang="en-US" dirty="0" smtClean="0"/>
            </a:br>
            <a:r>
              <a:rPr lang="en-US" dirty="0" smtClean="0"/>
              <a:t>Competency to be Executed</a:t>
            </a:r>
            <a:endParaRPr lang="en-US" dirty="0"/>
          </a:p>
        </p:txBody>
      </p:sp>
      <p:sp>
        <p:nvSpPr>
          <p:cNvPr id="3" name="Content Placeholder 2"/>
          <p:cNvSpPr>
            <a:spLocks noGrp="1"/>
          </p:cNvSpPr>
          <p:nvPr>
            <p:ph idx="1"/>
          </p:nvPr>
        </p:nvSpPr>
        <p:spPr/>
        <p:txBody>
          <a:bodyPr/>
          <a:lstStyle/>
          <a:p>
            <a:pPr algn="just"/>
            <a:endParaRPr lang="en-US" i="1" dirty="0" smtClean="0"/>
          </a:p>
          <a:p>
            <a:pPr algn="just"/>
            <a:r>
              <a:rPr lang="en-US" i="1" dirty="0" smtClean="0"/>
              <a:t>De </a:t>
            </a:r>
            <a:r>
              <a:rPr lang="en-US" i="1" dirty="0"/>
              <a:t>novo</a:t>
            </a:r>
            <a:r>
              <a:rPr lang="en-US" dirty="0"/>
              <a:t> </a:t>
            </a:r>
            <a:r>
              <a:rPr lang="en-US" dirty="0" smtClean="0"/>
              <a:t>review of a </a:t>
            </a:r>
            <a:r>
              <a:rPr lang="en-US" dirty="0"/>
              <a:t>trial court’s determination as to whether a defendant has made a substantial showing of incompetency </a:t>
            </a:r>
            <a:r>
              <a:rPr lang="en-US" dirty="0" smtClean="0"/>
              <a:t>with </a:t>
            </a:r>
            <a:r>
              <a:rPr lang="en-US" cap="small" dirty="0"/>
              <a:t>Tex. Code Crim. Proc.</a:t>
            </a:r>
            <a:r>
              <a:rPr lang="en-US" dirty="0"/>
              <a:t> art. </a:t>
            </a:r>
            <a:r>
              <a:rPr lang="en-US" dirty="0" smtClean="0"/>
              <a:t>46.05 </a:t>
            </a:r>
            <a:r>
              <a:rPr lang="en-US" dirty="0"/>
              <a:t>and due </a:t>
            </a:r>
            <a:r>
              <a:rPr lang="en-US" dirty="0" smtClean="0"/>
              <a:t>process were properly applied </a:t>
            </a:r>
            <a:r>
              <a:rPr lang="en-US" dirty="0"/>
              <a:t>by considering only evidence of </a:t>
            </a:r>
            <a:r>
              <a:rPr lang="en-US" dirty="0" smtClean="0"/>
              <a:t>incompetency </a:t>
            </a:r>
          </a:p>
          <a:p>
            <a:pPr marL="0" indent="0" algn="just">
              <a:buNone/>
            </a:pPr>
            <a:endParaRPr lang="en-US" dirty="0" smtClean="0"/>
          </a:p>
          <a:p>
            <a:pPr algn="just"/>
            <a:r>
              <a:rPr lang="en-US" dirty="0" smtClean="0"/>
              <a:t>Defined </a:t>
            </a:r>
            <a:r>
              <a:rPr lang="en-US" dirty="0"/>
              <a:t>the meaning of “responsive pleading” to include a non-adversarial pleading that may be filed by </a:t>
            </a:r>
            <a:r>
              <a:rPr lang="en-US" dirty="0" smtClean="0"/>
              <a:t>anyone   </a:t>
            </a:r>
            <a:endParaRPr lang="en-US" dirty="0"/>
          </a:p>
        </p:txBody>
      </p:sp>
    </p:spTree>
    <p:extLst>
      <p:ext uri="{BB962C8B-B14F-4D97-AF65-F5344CB8AC3E}">
        <p14:creationId xmlns:p14="http://schemas.microsoft.com/office/powerpoint/2010/main" val="1059291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4956" y="2408414"/>
            <a:ext cx="10515600" cy="1325563"/>
          </a:xfrm>
        </p:spPr>
        <p:txBody>
          <a:bodyPr>
            <a:normAutofit fontScale="90000"/>
          </a:bodyPr>
          <a:lstStyle/>
          <a:p>
            <a:pPr algn="r"/>
            <a:r>
              <a:rPr lang="en-US" sz="5000" b="1" dirty="0" smtClean="0"/>
              <a:t>Mental Retardation</a:t>
            </a:r>
            <a:br>
              <a:rPr lang="en-US" sz="5000" b="1" dirty="0" smtClean="0"/>
            </a:br>
            <a:r>
              <a:rPr lang="en-US" sz="5000" b="1" dirty="0" smtClean="0"/>
              <a:t>or Intellectual Disability</a:t>
            </a:r>
            <a:endParaRPr lang="en-US" sz="5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0" y="158044"/>
            <a:ext cx="5384800" cy="5960534"/>
          </a:xfrm>
          <a:prstGeom prst="rect">
            <a:avLst/>
          </a:prstGeom>
        </p:spPr>
      </p:pic>
    </p:spTree>
    <p:extLst>
      <p:ext uri="{BB962C8B-B14F-4D97-AF65-F5344CB8AC3E}">
        <p14:creationId xmlns:p14="http://schemas.microsoft.com/office/powerpoint/2010/main" val="1828681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Ex parte Moore</a:t>
            </a:r>
            <a:r>
              <a:rPr lang="en-US" dirty="0"/>
              <a:t>, No. WR-13,374-05</a:t>
            </a:r>
          </a:p>
        </p:txBody>
      </p:sp>
      <p:sp>
        <p:nvSpPr>
          <p:cNvPr id="3" name="Content Placeholder 2"/>
          <p:cNvSpPr>
            <a:spLocks noGrp="1"/>
          </p:cNvSpPr>
          <p:nvPr>
            <p:ph idx="1"/>
          </p:nvPr>
        </p:nvSpPr>
        <p:spPr>
          <a:xfrm>
            <a:off x="838200" y="1825625"/>
            <a:ext cx="11274778" cy="4351338"/>
          </a:xfrm>
        </p:spPr>
        <p:txBody>
          <a:bodyPr/>
          <a:lstStyle/>
          <a:p>
            <a:pPr algn="just"/>
            <a:r>
              <a:rPr lang="en-US" dirty="0"/>
              <a:t>D</a:t>
            </a:r>
            <a:r>
              <a:rPr lang="en-US" dirty="0" smtClean="0"/>
              <a:t>espite </a:t>
            </a:r>
            <a:r>
              <a:rPr lang="en-US" dirty="0"/>
              <a:t>recent changes in the medical community regarding the diagnostic criteria for assessing intellectual disability, the </a:t>
            </a:r>
            <a:r>
              <a:rPr lang="en-US" i="1" dirty="0"/>
              <a:t>Ex parte </a:t>
            </a:r>
            <a:r>
              <a:rPr lang="en-US" i="1" dirty="0" err="1"/>
              <a:t>Briseno</a:t>
            </a:r>
            <a:r>
              <a:rPr lang="en-US" dirty="0"/>
              <a:t>, 135 S.W.3d 1 (Tex. Crim. App. 2004), standard will continue to apply for purposes of determining death-sentence </a:t>
            </a:r>
            <a:r>
              <a:rPr lang="en-US" dirty="0" smtClean="0"/>
              <a:t>eligibility   </a:t>
            </a:r>
          </a:p>
          <a:p>
            <a:pPr algn="just"/>
            <a:endParaRPr lang="en-US" dirty="0"/>
          </a:p>
          <a:p>
            <a:pPr algn="just"/>
            <a:r>
              <a:rPr lang="en-US" dirty="0"/>
              <a:t>Alcala, J., dissenting: t</a:t>
            </a:r>
            <a:r>
              <a:rPr lang="en-US" dirty="0" smtClean="0"/>
              <a:t>he </a:t>
            </a:r>
            <a:r>
              <a:rPr lang="en-US" dirty="0"/>
              <a:t>new standards recognized by the medical community should be used instead of </a:t>
            </a:r>
            <a:r>
              <a:rPr lang="en-US" i="1" dirty="0"/>
              <a:t>Ex parte </a:t>
            </a:r>
            <a:r>
              <a:rPr lang="en-US" i="1" dirty="0" err="1"/>
              <a:t>Briseno</a:t>
            </a:r>
            <a:r>
              <a:rPr lang="en-US" dirty="0"/>
              <a:t>, which has received criticism, and courts should analyze the medical diagnosis apart from whether a death sentence would constitute cruel and unusual </a:t>
            </a:r>
            <a:r>
              <a:rPr lang="en-US" dirty="0" smtClean="0"/>
              <a:t>punishment </a:t>
            </a:r>
            <a:endParaRPr lang="en-US" dirty="0"/>
          </a:p>
          <a:p>
            <a:pPr algn="just"/>
            <a:endParaRPr lang="en-US" dirty="0" smtClean="0"/>
          </a:p>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99719"/>
            <a:ext cx="1095022" cy="1778000"/>
          </a:xfrm>
          <a:prstGeom prst="rect">
            <a:avLst/>
          </a:prstGeom>
        </p:spPr>
      </p:pic>
    </p:spTree>
    <p:extLst>
      <p:ext uri="{BB962C8B-B14F-4D97-AF65-F5344CB8AC3E}">
        <p14:creationId xmlns:p14="http://schemas.microsoft.com/office/powerpoint/2010/main" val="62472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1089" y="2419703"/>
            <a:ext cx="10515600" cy="1325563"/>
          </a:xfrm>
        </p:spPr>
        <p:txBody>
          <a:bodyPr>
            <a:normAutofit/>
          </a:bodyPr>
          <a:lstStyle/>
          <a:p>
            <a:pPr algn="ctr"/>
            <a:r>
              <a:rPr lang="en-US" sz="5000" b="1" dirty="0" smtClean="0"/>
              <a:t>Expert Testimony</a:t>
            </a:r>
            <a:endParaRPr lang="en-US" sz="5000" b="1" dirty="0"/>
          </a:p>
        </p:txBody>
      </p:sp>
    </p:spTree>
    <p:extLst>
      <p:ext uri="{BB962C8B-B14F-4D97-AF65-F5344CB8AC3E}">
        <p14:creationId xmlns:p14="http://schemas.microsoft.com/office/powerpoint/2010/main" val="862193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i="1" dirty="0"/>
              <a:t>Blasdell v. State</a:t>
            </a:r>
            <a:r>
              <a:rPr lang="en-US" b="1" dirty="0"/>
              <a:t>, No. PD-0162-14</a:t>
            </a:r>
            <a:endParaRPr lang="en-US" dirty="0"/>
          </a:p>
        </p:txBody>
      </p:sp>
      <p:sp>
        <p:nvSpPr>
          <p:cNvPr id="4" name="Content Placeholder 3"/>
          <p:cNvSpPr>
            <a:spLocks noGrp="1"/>
          </p:cNvSpPr>
          <p:nvPr>
            <p:ph idx="1"/>
          </p:nvPr>
        </p:nvSpPr>
        <p:spPr>
          <a:xfrm>
            <a:off x="0" y="2190045"/>
            <a:ext cx="11353800" cy="3986918"/>
          </a:xfrm>
        </p:spPr>
        <p:txBody>
          <a:bodyPr/>
          <a:lstStyle/>
          <a:p>
            <a:r>
              <a:rPr lang="en-US" sz="3200" dirty="0" smtClean="0"/>
              <a:t>no </a:t>
            </a:r>
            <a:r>
              <a:rPr lang="en-US" sz="3200" dirty="0"/>
              <a:t>s</a:t>
            </a:r>
            <a:r>
              <a:rPr lang="en-US" sz="3200" dirty="0" smtClean="0"/>
              <a:t>howing weapon-focus-effect </a:t>
            </a:r>
            <a:r>
              <a:rPr lang="en-US" sz="3200" dirty="0"/>
              <a:t>theory has been generally recognized as a valid </a:t>
            </a:r>
            <a:r>
              <a:rPr lang="en-US" sz="3200" dirty="0" smtClean="0"/>
              <a:t>hypothesis   </a:t>
            </a:r>
          </a:p>
          <a:p>
            <a:r>
              <a:rPr lang="en-US" sz="3200" dirty="0" smtClean="0"/>
              <a:t>failed </a:t>
            </a:r>
            <a:r>
              <a:rPr lang="en-US" sz="3200" dirty="0"/>
              <a:t>to show </a:t>
            </a:r>
            <a:r>
              <a:rPr lang="en-US" sz="3200" dirty="0" smtClean="0"/>
              <a:t>(clear </a:t>
            </a:r>
            <a:r>
              <a:rPr lang="en-US" sz="3200" dirty="0"/>
              <a:t>and convincing evidence) that </a:t>
            </a:r>
            <a:r>
              <a:rPr lang="en-US" sz="3200" dirty="0" smtClean="0"/>
              <a:t>the expert’s </a:t>
            </a:r>
            <a:r>
              <a:rPr lang="en-US" sz="3200" dirty="0"/>
              <a:t>methodology, based on </a:t>
            </a:r>
            <a:r>
              <a:rPr lang="en-US" sz="3200" dirty="0" smtClean="0"/>
              <a:t>self-education, relied </a:t>
            </a:r>
            <a:r>
              <a:rPr lang="en-US" sz="3200" dirty="0"/>
              <a:t>upon or used scientific principles in the </a:t>
            </a:r>
            <a:r>
              <a:rPr lang="en-US" sz="3200" dirty="0" smtClean="0"/>
              <a:t>field  </a:t>
            </a:r>
          </a:p>
          <a:p>
            <a:pPr lvl="1"/>
            <a:r>
              <a:rPr lang="en-US" sz="3200" dirty="0" smtClean="0"/>
              <a:t>lack </a:t>
            </a:r>
            <a:r>
              <a:rPr lang="en-US" sz="3200" dirty="0"/>
              <a:t>of published articles or studies of his </a:t>
            </a:r>
            <a:r>
              <a:rPr lang="en-US" sz="3200" dirty="0" smtClean="0"/>
              <a:t>own; eye-witness </a:t>
            </a:r>
            <a:r>
              <a:rPr lang="en-US" sz="3200" dirty="0"/>
              <a:t>identification </a:t>
            </a:r>
            <a:r>
              <a:rPr lang="en-US" sz="3200" dirty="0" smtClean="0"/>
              <a:t>generally not enough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290" y="0"/>
            <a:ext cx="2020710" cy="2857500"/>
          </a:xfrm>
          <a:prstGeom prst="rect">
            <a:avLst/>
          </a:prstGeom>
        </p:spPr>
      </p:pic>
    </p:spTree>
    <p:extLst>
      <p:ext uri="{BB962C8B-B14F-4D97-AF65-F5344CB8AC3E}">
        <p14:creationId xmlns:p14="http://schemas.microsoft.com/office/powerpoint/2010/main" val="29799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210" y="361245"/>
            <a:ext cx="7547856" cy="440267"/>
          </a:xfrm>
        </p:spPr>
        <p:txBody>
          <a:bodyPr>
            <a:normAutofit fontScale="90000"/>
          </a:bodyPr>
          <a:lstStyle/>
          <a:p>
            <a:pPr algn="ctr"/>
            <a:r>
              <a:rPr lang="en-US" b="1" i="1" dirty="0" smtClean="0"/>
              <a:t>Faust v. State</a:t>
            </a:r>
            <a:r>
              <a:rPr lang="en-US" b="1" dirty="0" smtClean="0"/>
              <a:t>, PD-0893/94-15</a:t>
            </a:r>
            <a:endParaRPr lang="en-US" b="1" dirty="0"/>
          </a:p>
        </p:txBody>
      </p:sp>
      <p:sp>
        <p:nvSpPr>
          <p:cNvPr id="4" name="Text Placeholder 3"/>
          <p:cNvSpPr>
            <a:spLocks noGrp="1"/>
          </p:cNvSpPr>
          <p:nvPr>
            <p:ph type="body" sz="half" idx="2"/>
          </p:nvPr>
        </p:nvSpPr>
        <p:spPr>
          <a:xfrm>
            <a:off x="654756" y="979487"/>
            <a:ext cx="5441244" cy="4881563"/>
          </a:xfrm>
        </p:spPr>
        <p:txBody>
          <a:bodyPr/>
          <a:lstStyle/>
          <a:p>
            <a:pPr algn="just"/>
            <a:endParaRPr lang="en-US" sz="2800" dirty="0" smtClean="0"/>
          </a:p>
          <a:p>
            <a:pPr algn="just"/>
            <a:r>
              <a:rPr lang="en-US" sz="2800" dirty="0" smtClean="0"/>
              <a:t>Arrest of Kingdom of Baptist Church  members protesting at Fort Worth’s Gay Pride Parade for interfering with public duties after they disobeyed the police officers’ directive to remain behind time/distance skirmish line did not violate their First Amendment rights to free speech. </a:t>
            </a:r>
            <a:endParaRPr lang="en-US" sz="2800" dirty="0"/>
          </a:p>
        </p:txBody>
      </p:sp>
      <p:pic>
        <p:nvPicPr>
          <p:cNvPr id="1026" name="Picture 2" descr="http://www.dallasvoice.com/wp-content/uploads/2012/10/KingdomBaptist.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2719" r="12719"/>
          <a:stretch>
            <a:fillRect/>
          </a:stretch>
        </p:blipFill>
        <p:spPr bwMode="auto">
          <a:xfrm>
            <a:off x="6479822" y="987425"/>
            <a:ext cx="4875566"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44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Ex parte Robbins</a:t>
            </a:r>
            <a:r>
              <a:rPr lang="en-US" dirty="0" smtClean="0"/>
              <a:t>, WR-73,484-02, </a:t>
            </a:r>
            <a:br>
              <a:rPr lang="en-US" dirty="0" smtClean="0"/>
            </a:br>
            <a:r>
              <a:rPr lang="en-US" dirty="0" err="1" smtClean="0"/>
              <a:t>Reh’g</a:t>
            </a:r>
            <a:r>
              <a:rPr lang="en-US" dirty="0" smtClean="0"/>
              <a:t> denied January 27, 2016</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just">
              <a:buNone/>
            </a:pPr>
            <a:r>
              <a:rPr lang="en-US" dirty="0" smtClean="0"/>
              <a:t>A </a:t>
            </a:r>
            <a:r>
              <a:rPr lang="en-US" sz="3200" dirty="0" smtClean="0"/>
              <a:t>change in the medical examiner’s opinion about the manner of the victim-child’s death from “homicide” </a:t>
            </a:r>
            <a:r>
              <a:rPr lang="en-US" sz="3200" dirty="0"/>
              <a:t>to “undetermined” </a:t>
            </a:r>
            <a:r>
              <a:rPr lang="en-US" sz="3200" dirty="0" smtClean="0"/>
              <a:t>years after trial constituted “newly available scientific evidence” under </a:t>
            </a:r>
            <a:r>
              <a:rPr lang="en-US" sz="3200" cap="small" dirty="0" smtClean="0"/>
              <a:t>Tex. Code Crim. Proc</a:t>
            </a:r>
            <a:r>
              <a:rPr lang="en-US" sz="3200" dirty="0" smtClean="0"/>
              <a:t>. art. 11.073 that established, by a preponderance of the evidence, that the defendant would not have been convicted if it had been presented at trial.</a:t>
            </a:r>
            <a:endParaRPr lang="en-US" sz="3200" dirty="0"/>
          </a:p>
        </p:txBody>
      </p:sp>
    </p:spTree>
    <p:extLst>
      <p:ext uri="{BB962C8B-B14F-4D97-AF65-F5344CB8AC3E}">
        <p14:creationId xmlns:p14="http://schemas.microsoft.com/office/powerpoint/2010/main" val="367938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5986"/>
          </a:xfrm>
        </p:spPr>
        <p:txBody>
          <a:bodyPr>
            <a:noAutofit/>
          </a:bodyPr>
          <a:lstStyle/>
          <a:p>
            <a:pPr algn="ctr"/>
            <a:r>
              <a:rPr lang="en-US" sz="3600" dirty="0" smtClean="0"/>
              <a:t/>
            </a:r>
            <a:br>
              <a:rPr lang="en-US" sz="3600" dirty="0" smtClean="0"/>
            </a:br>
            <a:r>
              <a:rPr lang="en-US" sz="3600" i="1" dirty="0" smtClean="0"/>
              <a:t>Wolfe</a:t>
            </a:r>
            <a:r>
              <a:rPr lang="en-US" sz="3600" dirty="0" smtClean="0"/>
              <a:t>, PD-0292-15 (pending)</a:t>
            </a:r>
            <a:br>
              <a:rPr lang="en-US" sz="3600" dirty="0" smtClean="0"/>
            </a:br>
            <a:r>
              <a:rPr lang="en-US" sz="3600" dirty="0"/>
              <a:t>Shaken-Baby Syndrome </a:t>
            </a:r>
            <a:br>
              <a:rPr lang="en-US" sz="3600" dirty="0"/>
            </a:br>
            <a:endParaRPr lang="en-US" sz="3600" dirty="0"/>
          </a:p>
        </p:txBody>
      </p:sp>
      <p:sp>
        <p:nvSpPr>
          <p:cNvPr id="3" name="Content Placeholder 2"/>
          <p:cNvSpPr>
            <a:spLocks noGrp="1"/>
          </p:cNvSpPr>
          <p:nvPr>
            <p:ph idx="1"/>
          </p:nvPr>
        </p:nvSpPr>
        <p:spPr/>
        <p:txBody>
          <a:bodyPr/>
          <a:lstStyle/>
          <a:p>
            <a:endParaRPr lang="en-US" dirty="0" smtClean="0"/>
          </a:p>
          <a:p>
            <a:pPr algn="just"/>
            <a:r>
              <a:rPr lang="en-US" dirty="0" smtClean="0"/>
              <a:t>State’s Expert: a “triad” </a:t>
            </a:r>
            <a:r>
              <a:rPr lang="en-US" dirty="0"/>
              <a:t>or </a:t>
            </a:r>
            <a:r>
              <a:rPr lang="en-US" dirty="0" smtClean="0"/>
              <a:t>“constellation” </a:t>
            </a:r>
            <a:r>
              <a:rPr lang="en-US" dirty="0"/>
              <a:t>of symptoms—subdural hematoma, retinal hemorrhages, and brain swelling—may support an abusive head trauma diagnosis in the absence of external </a:t>
            </a:r>
            <a:r>
              <a:rPr lang="en-US" dirty="0" smtClean="0"/>
              <a:t>injuries</a:t>
            </a:r>
          </a:p>
          <a:p>
            <a:pPr marL="0" indent="0" algn="just">
              <a:buNone/>
            </a:pPr>
            <a:endParaRPr lang="en-US" dirty="0"/>
          </a:p>
          <a:p>
            <a:pPr algn="just"/>
            <a:r>
              <a:rPr lang="en-US" dirty="0" smtClean="0"/>
              <a:t>Wolfe’s Expert: abusive </a:t>
            </a:r>
            <a:r>
              <a:rPr lang="en-US" dirty="0"/>
              <a:t>head trauma has been the most disputed medical topic he has encountered and </a:t>
            </a:r>
            <a:r>
              <a:rPr lang="en-US" dirty="0" smtClean="0"/>
              <a:t>the boy’s </a:t>
            </a:r>
            <a:r>
              <a:rPr lang="en-US" dirty="0"/>
              <a:t>injuries resulted from a birth-related </a:t>
            </a:r>
            <a:r>
              <a:rPr lang="en-US" dirty="0" smtClean="0"/>
              <a:t>hematoma</a:t>
            </a:r>
            <a:endParaRPr lang="en-US" dirty="0"/>
          </a:p>
        </p:txBody>
      </p:sp>
    </p:spTree>
    <p:extLst>
      <p:ext uri="{BB962C8B-B14F-4D97-AF65-F5344CB8AC3E}">
        <p14:creationId xmlns:p14="http://schemas.microsoft.com/office/powerpoint/2010/main" val="3866397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439862"/>
          </a:xfrm>
        </p:spPr>
        <p:txBody>
          <a:bodyPr/>
          <a:lstStyle/>
          <a:p>
            <a:pPr algn="ctr"/>
            <a:r>
              <a:rPr lang="en-US" dirty="0" smtClean="0"/>
              <a:t>Thank you</a:t>
            </a:r>
            <a:endParaRPr lang="en-US" dirty="0"/>
          </a:p>
        </p:txBody>
      </p:sp>
      <p:sp>
        <p:nvSpPr>
          <p:cNvPr id="5" name="Text Placeholder 4"/>
          <p:cNvSpPr>
            <a:spLocks noGrp="1"/>
          </p:cNvSpPr>
          <p:nvPr>
            <p:ph type="body" idx="1"/>
          </p:nvPr>
        </p:nvSpPr>
        <p:spPr>
          <a:xfrm>
            <a:off x="831850" y="4007557"/>
            <a:ext cx="10515600" cy="2082094"/>
          </a:xfrm>
        </p:spPr>
        <p:txBody>
          <a:bodyPr/>
          <a:lstStyle/>
          <a:p>
            <a:pPr algn="ctr"/>
            <a:r>
              <a:rPr lang="en-US" sz="3600" b="1" dirty="0" smtClean="0"/>
              <a:t>Stacey M. Soule</a:t>
            </a:r>
          </a:p>
          <a:p>
            <a:pPr algn="ctr"/>
            <a:r>
              <a:rPr lang="en-US" sz="3600" b="1" dirty="0" smtClean="0"/>
              <a:t>Assistant State Prosecuting Attorney </a:t>
            </a:r>
          </a:p>
          <a:p>
            <a:pPr algn="ctr"/>
            <a:r>
              <a:rPr lang="en-US" sz="3600" b="1" dirty="0" smtClean="0"/>
              <a:t>Stacey.Soule@spa.texas.gov</a:t>
            </a:r>
            <a:endParaRPr lang="en-US" sz="3600" b="1" dirty="0"/>
          </a:p>
        </p:txBody>
      </p:sp>
    </p:spTree>
    <p:extLst>
      <p:ext uri="{BB962C8B-B14F-4D97-AF65-F5344CB8AC3E}">
        <p14:creationId xmlns:p14="http://schemas.microsoft.com/office/powerpoint/2010/main" val="149552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606425"/>
            <a:ext cx="10515600" cy="3672064"/>
          </a:xfrm>
        </p:spPr>
        <p:txBody>
          <a:bodyPr/>
          <a:lstStyle/>
          <a:p>
            <a:pPr algn="just"/>
            <a:endParaRPr lang="en-US" dirty="0" smtClean="0"/>
          </a:p>
          <a:p>
            <a:pPr algn="just"/>
            <a:r>
              <a:rPr lang="en-US" dirty="0" smtClean="0"/>
              <a:t>Content </a:t>
            </a:r>
            <a:r>
              <a:rPr lang="en-US" dirty="0"/>
              <a:t>Neutral; regulated protected speech to prevent a confrontation</a:t>
            </a:r>
          </a:p>
          <a:p>
            <a:pPr marL="0" indent="0" algn="just">
              <a:buNone/>
            </a:pPr>
            <a:endParaRPr lang="en-US" dirty="0"/>
          </a:p>
          <a:p>
            <a:pPr algn="just"/>
            <a:r>
              <a:rPr lang="en-US" dirty="0"/>
              <a:t>Narrowly Tailored; maintained safety and order based on history</a:t>
            </a:r>
          </a:p>
          <a:p>
            <a:pPr marL="0" indent="0" algn="just">
              <a:buNone/>
            </a:pPr>
            <a:endParaRPr lang="en-US" dirty="0"/>
          </a:p>
          <a:p>
            <a:pPr algn="just"/>
            <a:r>
              <a:rPr lang="en-US" dirty="0"/>
              <a:t>Ample Alternative Channels and Temporary </a:t>
            </a:r>
          </a:p>
          <a:p>
            <a:pPr marL="0" indent="0">
              <a:buNone/>
            </a:pPr>
            <a:endParaRPr lang="en-US" dirty="0"/>
          </a:p>
        </p:txBody>
      </p:sp>
      <p:sp>
        <p:nvSpPr>
          <p:cNvPr id="4" name="Title 1"/>
          <p:cNvSpPr>
            <a:spLocks noGrp="1"/>
          </p:cNvSpPr>
          <p:nvPr>
            <p:ph type="title"/>
          </p:nvPr>
        </p:nvSpPr>
        <p:spPr>
          <a:xfrm>
            <a:off x="872067" y="4542014"/>
            <a:ext cx="10515600" cy="1325563"/>
          </a:xfrm>
        </p:spPr>
        <p:txBody>
          <a:bodyPr/>
          <a:lstStyle/>
          <a:p>
            <a:r>
              <a:rPr lang="en-US" dirty="0" smtClean="0"/>
              <a:t>		Previous Violence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349" y="4560711"/>
            <a:ext cx="1444095" cy="1049867"/>
          </a:xfrm>
          <a:prstGeom prst="rect">
            <a:avLst/>
          </a:prstGeom>
        </p:spPr>
      </p:pic>
    </p:spTree>
    <p:extLst>
      <p:ext uri="{BB962C8B-B14F-4D97-AF65-F5344CB8AC3E}">
        <p14:creationId xmlns:p14="http://schemas.microsoft.com/office/powerpoint/2010/main" val="28705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Concurrences</a:t>
            </a:r>
            <a:endParaRPr lang="en-US" b="1" dirty="0"/>
          </a:p>
        </p:txBody>
      </p:sp>
      <p:sp>
        <p:nvSpPr>
          <p:cNvPr id="3" name="Content Placeholder 2"/>
          <p:cNvSpPr>
            <a:spLocks noGrp="1"/>
          </p:cNvSpPr>
          <p:nvPr>
            <p:ph idx="1"/>
          </p:nvPr>
        </p:nvSpPr>
        <p:spPr/>
        <p:txBody>
          <a:bodyPr/>
          <a:lstStyle/>
          <a:p>
            <a:pPr marL="0" indent="0" algn="just">
              <a:buNone/>
            </a:pPr>
            <a:r>
              <a:rPr lang="en-US" sz="3000" dirty="0" smtClean="0"/>
              <a:t>Johnson</a:t>
            </a:r>
          </a:p>
          <a:p>
            <a:pPr lvl="1" algn="just"/>
            <a:r>
              <a:rPr lang="en-US" sz="3000" dirty="0"/>
              <a:t>N</a:t>
            </a:r>
            <a:r>
              <a:rPr lang="en-US" sz="3000" dirty="0" smtClean="0"/>
              <a:t>ot </a:t>
            </a:r>
            <a:r>
              <a:rPr lang="en-US" sz="3000" dirty="0"/>
              <a:t>speech or expressive conduct; self-help not a proper remedy; can be remedied under 1983</a:t>
            </a:r>
          </a:p>
          <a:p>
            <a:pPr marL="0" indent="0" algn="just">
              <a:buNone/>
            </a:pPr>
            <a:endParaRPr lang="en-US" sz="3000" dirty="0" smtClean="0"/>
          </a:p>
          <a:p>
            <a:pPr marL="0" indent="0" algn="just">
              <a:buNone/>
            </a:pPr>
            <a:r>
              <a:rPr lang="en-US" sz="3000" dirty="0" smtClean="0"/>
              <a:t>Yeary</a:t>
            </a:r>
          </a:p>
          <a:p>
            <a:pPr lvl="1" algn="just"/>
            <a:r>
              <a:rPr lang="en-US" sz="3000" dirty="0"/>
              <a:t>N</a:t>
            </a:r>
            <a:r>
              <a:rPr lang="en-US" sz="3000" dirty="0" smtClean="0"/>
              <a:t>ot charged for exercising rights but for interfering with public duties; prohibiting self-help, which could cause death or injury, justifies deprivation, even if it can never be fully vindicated in court</a:t>
            </a:r>
          </a:p>
          <a:p>
            <a:pPr lvl="1"/>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147" y="511175"/>
            <a:ext cx="3486150" cy="1314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0538"/>
            <a:ext cx="1247775" cy="18764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47775" cy="1876425"/>
          </a:xfrm>
          <a:prstGeom prst="rect">
            <a:avLst/>
          </a:prstGeom>
        </p:spPr>
      </p:pic>
    </p:spTree>
    <p:extLst>
      <p:ext uri="{BB962C8B-B14F-4D97-AF65-F5344CB8AC3E}">
        <p14:creationId xmlns:p14="http://schemas.microsoft.com/office/powerpoint/2010/main" val="267797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Dissents</a:t>
            </a:r>
            <a:endParaRPr lang="en-US" b="1" dirty="0"/>
          </a:p>
        </p:txBody>
      </p:sp>
      <p:sp>
        <p:nvSpPr>
          <p:cNvPr id="3" name="Content Placeholder 2"/>
          <p:cNvSpPr>
            <a:spLocks noGrp="1"/>
          </p:cNvSpPr>
          <p:nvPr>
            <p:ph idx="1"/>
          </p:nvPr>
        </p:nvSpPr>
        <p:spPr/>
        <p:txBody>
          <a:bodyPr/>
          <a:lstStyle/>
          <a:p>
            <a:pPr marL="0" indent="0" algn="just">
              <a:buNone/>
            </a:pPr>
            <a:r>
              <a:rPr lang="en-US" sz="3000" dirty="0" smtClean="0"/>
              <a:t>Keller</a:t>
            </a:r>
          </a:p>
          <a:p>
            <a:pPr lvl="1" algn="just"/>
            <a:r>
              <a:rPr lang="en-US" sz="3000" dirty="0"/>
              <a:t>I</a:t>
            </a:r>
            <a:r>
              <a:rPr lang="en-US" sz="3000" dirty="0" smtClean="0"/>
              <a:t>njunction standard due to </a:t>
            </a:r>
            <a:r>
              <a:rPr lang="en-US" sz="3000" i="1" dirty="0" smtClean="0"/>
              <a:t>ad hoc </a:t>
            </a:r>
            <a:r>
              <a:rPr lang="en-US" sz="3000" dirty="0" smtClean="0"/>
              <a:t>action, not general law; less restrictive means used in past; strict scrutiny justified because viewpoint- content-based and no injunction procedural protections</a:t>
            </a:r>
          </a:p>
          <a:p>
            <a:pPr lvl="1" algn="just"/>
            <a:endParaRPr lang="en-US" sz="3000" dirty="0"/>
          </a:p>
          <a:p>
            <a:pPr marL="0" indent="0" algn="just">
              <a:buNone/>
            </a:pPr>
            <a:r>
              <a:rPr lang="en-US" sz="3000" dirty="0" smtClean="0"/>
              <a:t>Newell</a:t>
            </a:r>
          </a:p>
          <a:p>
            <a:pPr lvl="1" algn="just"/>
            <a:r>
              <a:rPr lang="en-US" sz="3000" dirty="0" smtClean="0"/>
              <a:t>Preservation an issue because as-applied and defense raised and relief requested was acquittal</a:t>
            </a:r>
            <a:endParaRPr lang="en-US" sz="3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0" y="53181"/>
            <a:ext cx="1247775" cy="1704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78400"/>
            <a:ext cx="1346375" cy="1727288"/>
          </a:xfrm>
          <a:prstGeom prst="rect">
            <a:avLst/>
          </a:prstGeom>
        </p:spPr>
      </p:pic>
    </p:spTree>
    <p:extLst>
      <p:ext uri="{BB962C8B-B14F-4D97-AF65-F5344CB8AC3E}">
        <p14:creationId xmlns:p14="http://schemas.microsoft.com/office/powerpoint/2010/main" val="410228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1533" cy="1325563"/>
          </a:xfrm>
        </p:spPr>
        <p:txBody>
          <a:bodyPr>
            <a:normAutofit/>
          </a:bodyPr>
          <a:lstStyle/>
          <a:p>
            <a:pPr algn="ctr"/>
            <a:r>
              <a:rPr lang="en-US" sz="3600" b="1" i="1" dirty="0"/>
              <a:t>State v. Johnson</a:t>
            </a:r>
            <a:r>
              <a:rPr lang="en-US" sz="3600" b="1" dirty="0"/>
              <a:t>, No. PD-0228-14</a:t>
            </a:r>
          </a:p>
        </p:txBody>
      </p:sp>
      <p:sp>
        <p:nvSpPr>
          <p:cNvPr id="3" name="Content Placeholder 2"/>
          <p:cNvSpPr>
            <a:spLocks noGrp="1"/>
          </p:cNvSpPr>
          <p:nvPr>
            <p:ph idx="1"/>
          </p:nvPr>
        </p:nvSpPr>
        <p:spPr>
          <a:xfrm>
            <a:off x="838200" y="1536922"/>
            <a:ext cx="10515600" cy="4640041"/>
          </a:xfrm>
        </p:spPr>
        <p:txBody>
          <a:bodyPr/>
          <a:lstStyle/>
          <a:p>
            <a:pPr marL="0" indent="0" algn="just">
              <a:buNone/>
            </a:pPr>
            <a:r>
              <a:rPr lang="en-US" sz="3600" dirty="0" smtClean="0"/>
              <a:t>The </a:t>
            </a:r>
            <a:r>
              <a:rPr lang="en-US" sz="3600" dirty="0"/>
              <a:t>flag-desecration statute, Penal Code Section 42.11, is overbroad and therefore unconstitutional on its </a:t>
            </a:r>
            <a:r>
              <a:rPr lang="en-US" sz="3600" dirty="0" smtClean="0"/>
              <a:t>face</a:t>
            </a:r>
          </a:p>
          <a:p>
            <a:pPr marL="0" indent="0" algn="just">
              <a:buNone/>
            </a:pPr>
            <a:endParaRPr lang="en-US" sz="3600" dirty="0" smtClean="0"/>
          </a:p>
          <a:p>
            <a:pPr lvl="1" algn="just"/>
            <a:r>
              <a:rPr lang="en-US" sz="2800" dirty="0"/>
              <a:t>C</a:t>
            </a:r>
            <a:r>
              <a:rPr lang="en-US" sz="2800" dirty="0" smtClean="0"/>
              <a:t>riminal </a:t>
            </a:r>
            <a:r>
              <a:rPr lang="en-US" sz="2800" dirty="0"/>
              <a:t>m</a:t>
            </a:r>
            <a:r>
              <a:rPr lang="en-US" sz="2800" dirty="0" smtClean="0"/>
              <a:t>ischief offense not factor in examining legitimate applications</a:t>
            </a:r>
          </a:p>
          <a:p>
            <a:pPr lvl="1" algn="just"/>
            <a:endParaRPr lang="en-US" sz="2800" dirty="0" smtClean="0"/>
          </a:p>
          <a:p>
            <a:pPr lvl="1" algn="just"/>
            <a:r>
              <a:rPr lang="en-US" sz="2800" dirty="0" smtClean="0"/>
              <a:t> “[U]</a:t>
            </a:r>
            <a:r>
              <a:rPr lang="en-US" sz="2800" dirty="0" err="1" smtClean="0"/>
              <a:t>pholding</a:t>
            </a:r>
            <a:r>
              <a:rPr lang="en-US" sz="2800" dirty="0" smtClean="0"/>
              <a:t> </a:t>
            </a:r>
            <a:r>
              <a:rPr lang="en-US" sz="2800" dirty="0"/>
              <a:t>a statute on the basis that its unconstitutional applications are so glaringly obvious that prosecutors will avoid them and speech will not be chilled by them” stands First Amendment law on its </a:t>
            </a:r>
            <a:r>
              <a:rPr lang="en-US" sz="2800" dirty="0" smtClean="0"/>
              <a:t>head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289" y="0"/>
            <a:ext cx="3158772" cy="1536922"/>
          </a:xfrm>
          <a:prstGeom prst="rect">
            <a:avLst/>
          </a:prstGeom>
        </p:spPr>
      </p:pic>
    </p:spTree>
    <p:extLst>
      <p:ext uri="{BB962C8B-B14F-4D97-AF65-F5344CB8AC3E}">
        <p14:creationId xmlns:p14="http://schemas.microsoft.com/office/powerpoint/2010/main" val="2627586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PT2" id="{F4286488-1423-49F7-90D0-03B0A1E8BD33}" vid="{A08CB543-902E-44AA-93D4-CCE0A9716A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4098</TotalTime>
  <Words>2464</Words>
  <Application>Microsoft Office PowerPoint</Application>
  <PresentationFormat>Widescreen</PresentationFormat>
  <Paragraphs>306</Paragraphs>
  <Slides>52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Faust v. State, PD-0893/94-15</vt:lpstr>
      <vt:lpstr>  Previous Violence</vt:lpstr>
      <vt:lpstr>Concurrences</vt:lpstr>
      <vt:lpstr>Dissents</vt:lpstr>
      <vt:lpstr>State v. Johnson, No. PD-0228-14</vt:lpstr>
      <vt:lpstr>Dissent</vt:lpstr>
      <vt:lpstr>Perry, PD-1067-15</vt:lpstr>
      <vt:lpstr>Ex parte Fournier, WR-82,102/03-01</vt:lpstr>
      <vt:lpstr>Dissent </vt:lpstr>
      <vt:lpstr>PowerPoint Presentation</vt:lpstr>
      <vt:lpstr>PowerPoint Presentation</vt:lpstr>
      <vt:lpstr>Ex parte Marascio, Nos. WR-80,939-01/03</vt:lpstr>
      <vt:lpstr>Ex parte Reyes, PD-1277-14</vt:lpstr>
      <vt:lpstr>Ex parte Barnaby, WR-80,099-01</vt:lpstr>
      <vt:lpstr>Search and Seizure</vt:lpstr>
      <vt:lpstr>State v. Villarreal, PD-0303-14 (Part Deux)</vt:lpstr>
      <vt:lpstr>Residual Issues</vt:lpstr>
      <vt:lpstr>PowerPoint Presentation</vt:lpstr>
      <vt:lpstr>PowerPoint Presentation</vt:lpstr>
      <vt:lpstr>House v. Apartment </vt:lpstr>
      <vt:lpstr>Dissent</vt:lpstr>
      <vt:lpstr>Ford v. State, No. PD-1369-14 </vt:lpstr>
      <vt:lpstr>Jaganathan v. State, No. PD-1189-14</vt:lpstr>
      <vt:lpstr>Dissent</vt:lpstr>
      <vt:lpstr>Sufficiency</vt:lpstr>
      <vt:lpstr>Liverman v. State, Nos. PD-1595/96-14</vt:lpstr>
      <vt:lpstr>Cornwell v. State, No. PD-1501-14</vt:lpstr>
      <vt:lpstr>Donaldson v. State, Nos. PD-0572/73-14</vt:lpstr>
      <vt:lpstr>Factual Sufficiency?             Walker, PD-1429-14 &amp; PD-1430-14 </vt:lpstr>
      <vt:lpstr>Procedure</vt:lpstr>
      <vt:lpstr>State v. Wachtendorf, PD-0280-15</vt:lpstr>
      <vt:lpstr>Ex parte Cooke, WR-81,360-01</vt:lpstr>
      <vt:lpstr>Jury Charge</vt:lpstr>
      <vt:lpstr>Beltran v. State, No. PD-1076-14</vt:lpstr>
      <vt:lpstr>Marshall v. State, No. PD-0510-14</vt:lpstr>
      <vt:lpstr>Dissent </vt:lpstr>
      <vt:lpstr>Green v. State, PD-0738</vt:lpstr>
      <vt:lpstr>Competency</vt:lpstr>
      <vt:lpstr>Owens v. State, PD-0967-14 Competency to Stand Trial </vt:lpstr>
      <vt:lpstr>IN RE THE STATE OF TEXAS EX REL. JOHN F. HEALEY, JR. DISTRICT ATTORNEY, 268TH JUDICIAL DISTRICT,  WR-82,875-01/02 (pending)</vt:lpstr>
      <vt:lpstr>Mays v. State, No. AP-77,055 Competency to be Executed</vt:lpstr>
      <vt:lpstr>Mental Retardation or Intellectual Disability</vt:lpstr>
      <vt:lpstr>Ex parte Moore, No. WR-13,374-05</vt:lpstr>
      <vt:lpstr>Expert Testimony</vt:lpstr>
      <vt:lpstr>Blasdell v. State, No. PD-0162-14</vt:lpstr>
      <vt:lpstr>Ex parte Robbins, WR-73,484-02,  Reh’g denied January 27, 2016</vt:lpstr>
      <vt:lpstr> Wolfe, PD-0292-15 (pending) Shaken-Baby Syndrome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Gabriele</dc:creator>
  <cp:lastModifiedBy>Doriana Torres</cp:lastModifiedBy>
  <cp:revision>324</cp:revision>
  <cp:lastPrinted>2016-02-08T19:02:28Z</cp:lastPrinted>
  <dcterms:created xsi:type="dcterms:W3CDTF">2015-11-12T20:05:29Z</dcterms:created>
  <dcterms:modified xsi:type="dcterms:W3CDTF">2016-03-08T15:35:19Z</dcterms:modified>
</cp:coreProperties>
</file>